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8" r:id="rId2"/>
    <p:sldMasterId id="2147483706" r:id="rId3"/>
  </p:sldMasterIdLst>
  <p:notesMasterIdLst>
    <p:notesMasterId r:id="rId55"/>
  </p:notesMasterIdLst>
  <p:sldIdLst>
    <p:sldId id="259" r:id="rId4"/>
    <p:sldId id="10239" r:id="rId5"/>
    <p:sldId id="2310" r:id="rId6"/>
    <p:sldId id="10216" r:id="rId7"/>
    <p:sldId id="10217" r:id="rId8"/>
    <p:sldId id="10218" r:id="rId9"/>
    <p:sldId id="336" r:id="rId10"/>
    <p:sldId id="10219" r:id="rId11"/>
    <p:sldId id="10220" r:id="rId12"/>
    <p:sldId id="10221" r:id="rId13"/>
    <p:sldId id="10240" r:id="rId14"/>
    <p:sldId id="1250" r:id="rId15"/>
    <p:sldId id="10215" r:id="rId16"/>
    <p:sldId id="10222" r:id="rId17"/>
    <p:sldId id="10223" r:id="rId18"/>
    <p:sldId id="10228" r:id="rId19"/>
    <p:sldId id="2315" r:id="rId20"/>
    <p:sldId id="10229" r:id="rId21"/>
    <p:sldId id="10227" r:id="rId22"/>
    <p:sldId id="10241" r:id="rId23"/>
    <p:sldId id="2248" r:id="rId24"/>
    <p:sldId id="10230" r:id="rId25"/>
    <p:sldId id="2270" r:id="rId26"/>
    <p:sldId id="2271" r:id="rId27"/>
    <p:sldId id="2273" r:id="rId28"/>
    <p:sldId id="10231" r:id="rId29"/>
    <p:sldId id="10232" r:id="rId30"/>
    <p:sldId id="10233" r:id="rId31"/>
    <p:sldId id="10234" r:id="rId32"/>
    <p:sldId id="10235" r:id="rId33"/>
    <p:sldId id="1254" r:id="rId34"/>
    <p:sldId id="2224" r:id="rId35"/>
    <p:sldId id="2225" r:id="rId36"/>
    <p:sldId id="2249" r:id="rId37"/>
    <p:sldId id="2277" r:id="rId38"/>
    <p:sldId id="1261" r:id="rId39"/>
    <p:sldId id="1259" r:id="rId40"/>
    <p:sldId id="2278" r:id="rId41"/>
    <p:sldId id="10242" r:id="rId42"/>
    <p:sldId id="10236" r:id="rId43"/>
    <p:sldId id="1263" r:id="rId44"/>
    <p:sldId id="2279" r:id="rId45"/>
    <p:sldId id="2284" r:id="rId46"/>
    <p:sldId id="1324" r:id="rId47"/>
    <p:sldId id="10237" r:id="rId48"/>
    <p:sldId id="2257" r:id="rId49"/>
    <p:sldId id="2281" r:id="rId50"/>
    <p:sldId id="2282" r:id="rId51"/>
    <p:sldId id="10243" r:id="rId52"/>
    <p:sldId id="2234" r:id="rId53"/>
    <p:sldId id="1023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  <p:cmAuthor id="2" name="zhiqin xu" initials="zx" lastIdx="1" clrIdx="1">
    <p:extLst>
      <p:ext uri="{19B8F6BF-5375-455C-9EA6-DF929625EA0E}">
        <p15:presenceInfo xmlns:p15="http://schemas.microsoft.com/office/powerpoint/2012/main" userId="5f8d2dde702fd7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89481" autoAdjust="0"/>
  </p:normalViewPr>
  <p:slideViewPr>
    <p:cSldViewPr snapToGrid="0">
      <p:cViewPr>
        <p:scale>
          <a:sx n="125" d="100"/>
          <a:sy n="125" d="100"/>
        </p:scale>
        <p:origin x="1476" y="4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2023/11/12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593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149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55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47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5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22386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400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03827282-65D0-4522-8111-6F6265AAAB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67" y="5815014"/>
            <a:ext cx="3278717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BB9B3C9D-D53E-4995-A966-47A13D1B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8">
            <a:extLst>
              <a:ext uri="{FF2B5EF4-FFF2-40B4-BE49-F238E27FC236}">
                <a16:creationId xmlns:a16="http://schemas.microsoft.com/office/drawing/2014/main" id="{1E28C202-C90B-438F-A532-BC2E1D31601A}"/>
              </a:ext>
            </a:extLst>
          </p:cNvPr>
          <p:cNvCxnSpPr/>
          <p:nvPr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07005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034522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/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191768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99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197303-3A85-4FB7-B133-5D140C16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1794EFA1-59F5-4071-9656-C315BFD3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5EA795B0-2596-4CD6-A6A3-C6EEC6C52CB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D18BB890-2BA1-4947-891C-321B7D9AE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1E8ECA-181E-4C61-9419-4CEE5C9AAC14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AFDE0B-DE22-403C-A56B-649A2306F84E}"/>
              </a:ext>
            </a:extLst>
          </p:cNvPr>
          <p:cNvSpPr txBox="1">
            <a:spLocks/>
          </p:cNvSpPr>
          <p:nvPr/>
        </p:nvSpPr>
        <p:spPr>
          <a:xfrm>
            <a:off x="11597217" y="311150"/>
            <a:ext cx="3882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C8560911-E3EA-469F-BB5C-FF06DF3A6A5C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F02B05-568A-465E-96A7-65C618A0DE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23BA52D-6FB1-4B4D-9A55-DFDAFD170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883DE0F-750C-43EF-BBD3-CBC4EE809E0D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5EAEC8A-4B5D-4D42-90FE-F86E8E5878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5">
            <a:extLst>
              <a:ext uri="{FF2B5EF4-FFF2-40B4-BE49-F238E27FC236}">
                <a16:creationId xmlns:a16="http://schemas.microsoft.com/office/drawing/2014/main" id="{AEA7653E-8726-48E9-A50A-9950D3DADBD2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3A4CCDC5-1374-4786-88FD-3B9CB4FED3E8}"/>
              </a:ext>
            </a:extLst>
          </p:cNvPr>
          <p:cNvSpPr txBox="1">
            <a:spLocks/>
          </p:cNvSpPr>
          <p:nvPr userDrawn="1"/>
        </p:nvSpPr>
        <p:spPr>
          <a:xfrm>
            <a:off x="11597217" y="311150"/>
            <a:ext cx="3882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16FF4CDA-775D-4D41-ABD0-F984E40CC099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87803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96E797-6C9F-4347-B758-A15AB6FC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6">
            <a:extLst>
              <a:ext uri="{FF2B5EF4-FFF2-40B4-BE49-F238E27FC236}">
                <a16:creationId xmlns:a16="http://schemas.microsoft.com/office/drawing/2014/main" id="{4BE03861-5961-4AED-B7E9-B021A3A6BA8B}"/>
              </a:ext>
            </a:extLst>
          </p:cNvPr>
          <p:cNvSpPr/>
          <p:nvPr/>
        </p:nvSpPr>
        <p:spPr>
          <a:xfrm>
            <a:off x="0" y="5821364"/>
            <a:ext cx="12192000" cy="1036637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3BFB43A3-8A1C-4C72-8D2D-BDCE6B3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6100763"/>
            <a:ext cx="261196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55BF8D33-16C1-4A54-9CAA-1121E74B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E556668F-DCCE-429C-B27F-65F2731EF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id="{A288C2AA-2B37-4F0D-8E98-E4BB5B6F0798}"/>
              </a:ext>
            </a:extLst>
          </p:cNvPr>
          <p:cNvSpPr/>
          <p:nvPr userDrawn="1"/>
        </p:nvSpPr>
        <p:spPr>
          <a:xfrm>
            <a:off x="0" y="5821364"/>
            <a:ext cx="12192000" cy="1036637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9" name="图片 10">
            <a:extLst>
              <a:ext uri="{FF2B5EF4-FFF2-40B4-BE49-F238E27FC236}">
                <a16:creationId xmlns:a16="http://schemas.microsoft.com/office/drawing/2014/main" id="{80F2D881-B39E-4AD1-8E86-B54476DD6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6100763"/>
            <a:ext cx="261196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1">
            <a:extLst>
              <a:ext uri="{FF2B5EF4-FFF2-40B4-BE49-F238E27FC236}">
                <a16:creationId xmlns:a16="http://schemas.microsoft.com/office/drawing/2014/main" id="{6A3577DD-92C1-454E-96CA-EBF9BEA036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53987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75659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910D8C08-DD50-4CA2-ABC6-53740934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4B9AB692-0314-486A-A3DD-442B9214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41CE75FE-0378-4611-BB00-E1AA48A7A701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E4EAADA-7B1A-4651-A9B2-94B3628672A6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48054097-F823-4205-9D2C-64F4F07329E1}"/>
              </a:ext>
            </a:extLst>
          </p:cNvPr>
          <p:cNvSpPr txBox="1">
            <a:spLocks/>
          </p:cNvSpPr>
          <p:nvPr/>
        </p:nvSpPr>
        <p:spPr>
          <a:xfrm>
            <a:off x="11595101" y="311150"/>
            <a:ext cx="596900" cy="2778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ACC8D9E0-D498-4A72-BDD3-50ECA16E8EA9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154CA8-BFBC-43BA-9E75-4E4D929B5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87BE5005-C829-427D-AF77-8C593152BB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2">
            <a:extLst>
              <a:ext uri="{FF2B5EF4-FFF2-40B4-BE49-F238E27FC236}">
                <a16:creationId xmlns:a16="http://schemas.microsoft.com/office/drawing/2014/main" id="{A587907D-78A0-41AB-AA13-A4D01607C8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3">
            <a:extLst>
              <a:ext uri="{FF2B5EF4-FFF2-40B4-BE49-F238E27FC236}">
                <a16:creationId xmlns:a16="http://schemas.microsoft.com/office/drawing/2014/main" id="{5639D6AC-44E7-4AE2-B4AF-DBCB8B018DF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3" name="文本框 15">
            <a:extLst>
              <a:ext uri="{FF2B5EF4-FFF2-40B4-BE49-F238E27FC236}">
                <a16:creationId xmlns:a16="http://schemas.microsoft.com/office/drawing/2014/main" id="{EC9AEBEC-90E5-4ADD-8188-538388F9AAED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41245ADD-8AE7-41B0-8077-E928B0E07E11}"/>
              </a:ext>
            </a:extLst>
          </p:cNvPr>
          <p:cNvSpPr txBox="1">
            <a:spLocks/>
          </p:cNvSpPr>
          <p:nvPr userDrawn="1"/>
        </p:nvSpPr>
        <p:spPr>
          <a:xfrm>
            <a:off x="11595101" y="311150"/>
            <a:ext cx="596900" cy="2778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D480CB72-5917-4EE9-89BC-97AD12721B47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7">
            <a:extLst>
              <a:ext uri="{FF2B5EF4-FFF2-40B4-BE49-F238E27FC236}">
                <a16:creationId xmlns:a16="http://schemas.microsoft.com/office/drawing/2014/main" id="{4AF1732C-B218-48F5-97BF-0F5B370163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89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CF0939D5-9017-4D35-9877-E39D9702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BD225F94-95C0-46FA-B247-53E63DA7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4">
            <a:extLst>
              <a:ext uri="{FF2B5EF4-FFF2-40B4-BE49-F238E27FC236}">
                <a16:creationId xmlns:a16="http://schemas.microsoft.com/office/drawing/2014/main" id="{92E467BD-7F24-47F7-9F1A-A6CAEC08A9CA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16BEEA-EE14-4918-A5E9-430EF5B60E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347739-8CC2-4DB3-AF33-97484F222E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894436-F0AB-4106-92BD-C5FB10A17F6B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93563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8E2392C0-BB29-4ED8-90A6-E2C01DA5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04A79383-0F4A-4040-B137-167E0FAD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4">
            <a:extLst>
              <a:ext uri="{FF2B5EF4-FFF2-40B4-BE49-F238E27FC236}">
                <a16:creationId xmlns:a16="http://schemas.microsoft.com/office/drawing/2014/main" id="{D0374B8A-E051-4F02-A6FE-83829D626D6A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7A3A1F-2AFF-4DD0-BD79-F50BB15E10A6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8">
            <a:extLst>
              <a:ext uri="{FF2B5EF4-FFF2-40B4-BE49-F238E27FC236}">
                <a16:creationId xmlns:a16="http://schemas.microsoft.com/office/drawing/2014/main" id="{625C383D-C9F2-4001-9321-E0637DD896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9">
            <a:extLst>
              <a:ext uri="{FF2B5EF4-FFF2-40B4-BE49-F238E27FC236}">
                <a16:creationId xmlns:a16="http://schemas.microsoft.com/office/drawing/2014/main" id="{D62D617D-3D6A-4EEC-BE52-F4E6E887AB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0">
            <a:extLst>
              <a:ext uri="{FF2B5EF4-FFF2-40B4-BE49-F238E27FC236}">
                <a16:creationId xmlns:a16="http://schemas.microsoft.com/office/drawing/2014/main" id="{DD5E31D2-0D0A-4D95-B9A9-00CC37F84ACB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文本框 11">
            <a:extLst>
              <a:ext uri="{FF2B5EF4-FFF2-40B4-BE49-F238E27FC236}">
                <a16:creationId xmlns:a16="http://schemas.microsoft.com/office/drawing/2014/main" id="{55B713FF-6801-48A1-B16D-4AC4E427EE16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00834794-2181-4877-BA20-C9A405002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97218" y="312738"/>
            <a:ext cx="388248" cy="276999"/>
          </a:xfrm>
          <a:prstGeom prst="rect">
            <a:avLst/>
          </a:prstGeom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255EB77-1DFE-40CA-8FF6-1553962F0B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1019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>
            <a:extLst>
              <a:ext uri="{FF2B5EF4-FFF2-40B4-BE49-F238E27FC236}">
                <a16:creationId xmlns:a16="http://schemas.microsoft.com/office/drawing/2014/main" id="{E089ABC9-9776-40BC-B5D5-2BB02BB5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97BF76E7-440D-450C-8097-53B5C9F12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2A70AF44-8A88-4570-9029-36BB2991D734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3BF6B821-027B-41C4-8759-BFB38B03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57271B-FE83-43E5-912E-938F26A724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51E31A-E756-4055-AF96-01A000160B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13B1959-C34F-4465-AAC8-A78B6247230F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3" name="图片 13">
            <a:extLst>
              <a:ext uri="{FF2B5EF4-FFF2-40B4-BE49-F238E27FC236}">
                <a16:creationId xmlns:a16="http://schemas.microsoft.com/office/drawing/2014/main" id="{60CFD9D6-A9D1-49ED-ABAA-C7DF69B3DA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60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92396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>
            <a:extLst>
              <a:ext uri="{FF2B5EF4-FFF2-40B4-BE49-F238E27FC236}">
                <a16:creationId xmlns:a16="http://schemas.microsoft.com/office/drawing/2014/main" id="{1B48314C-696C-4D6E-90C4-694B1355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4F2D2730-39AC-4AE3-BFCB-25DB61DA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CEA97240-F7B4-4715-99A2-C78D048F1C7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99328626-9B79-40AA-AC6B-F132C3267362}"/>
              </a:ext>
            </a:extLst>
          </p:cNvPr>
          <p:cNvSpPr txBox="1"/>
          <p:nvPr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13">
            <a:extLst>
              <a:ext uri="{FF2B5EF4-FFF2-40B4-BE49-F238E27FC236}">
                <a16:creationId xmlns:a16="http://schemas.microsoft.com/office/drawing/2014/main" id="{496525D0-7B9F-44C3-9215-26951191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56D23030-FF63-4A14-BC4C-A41DD48B4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2">
            <a:extLst>
              <a:ext uri="{FF2B5EF4-FFF2-40B4-BE49-F238E27FC236}">
                <a16:creationId xmlns:a16="http://schemas.microsoft.com/office/drawing/2014/main" id="{3A7EB1F2-5830-4CE3-99C9-E3DE44520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6">
            <a:extLst>
              <a:ext uri="{FF2B5EF4-FFF2-40B4-BE49-F238E27FC236}">
                <a16:creationId xmlns:a16="http://schemas.microsoft.com/office/drawing/2014/main" id="{50570EDC-6082-44CA-951A-F18E9859557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C9BAFBB2-C300-4570-818A-A14141D2621F}"/>
              </a:ext>
            </a:extLst>
          </p:cNvPr>
          <p:cNvSpPr txBox="1"/>
          <p:nvPr userDrawn="1"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8">
            <a:extLst>
              <a:ext uri="{FF2B5EF4-FFF2-40B4-BE49-F238E27FC236}">
                <a16:creationId xmlns:a16="http://schemas.microsoft.com/office/drawing/2014/main" id="{84951B47-F110-4329-BAC6-B67DE93B6A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9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7" name="灯片编号占位符 8">
            <a:extLst>
              <a:ext uri="{FF2B5EF4-FFF2-40B4-BE49-F238E27FC236}">
                <a16:creationId xmlns:a16="http://schemas.microsoft.com/office/drawing/2014/main" id="{80D87E7A-5395-4212-97C7-B43835AE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5101" y="312738"/>
            <a:ext cx="649817" cy="277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92F303A-5AC7-4E98-81FC-40953AB038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6928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>
            <a:extLst>
              <a:ext uri="{FF2B5EF4-FFF2-40B4-BE49-F238E27FC236}">
                <a16:creationId xmlns:a16="http://schemas.microsoft.com/office/drawing/2014/main" id="{800BA7E4-2F42-40B0-B308-1FB18770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3EAAD1F6-6C96-4C7E-97F0-29B904DC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4">
            <a:extLst>
              <a:ext uri="{FF2B5EF4-FFF2-40B4-BE49-F238E27FC236}">
                <a16:creationId xmlns:a16="http://schemas.microsoft.com/office/drawing/2014/main" id="{D6C10A68-730D-45D0-BFD4-B03C9DB3BDE2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cxnSp>
        <p:nvCxnSpPr>
          <p:cNvPr id="9" name="直接连接符 2">
            <a:extLst>
              <a:ext uri="{FF2B5EF4-FFF2-40B4-BE49-F238E27FC236}">
                <a16:creationId xmlns:a16="http://schemas.microsoft.com/office/drawing/2014/main" id="{0BE7213B-666B-4BD7-AF16-7919116833C8}"/>
              </a:ext>
            </a:extLst>
          </p:cNvPr>
          <p:cNvCxnSpPr/>
          <p:nvPr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6CC65BF-C86C-478B-95EB-1236755C5F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28B61F-FE5F-43BE-B047-5462327575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8D30A1B-AF96-4FBA-9707-14B14FF2948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320D62-C649-4212-8022-02BB023E5EDB}"/>
              </a:ext>
            </a:extLst>
          </p:cNvPr>
          <p:cNvCxnSpPr/>
          <p:nvPr userDrawn="1"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9041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>
            <a:extLst>
              <a:ext uri="{FF2B5EF4-FFF2-40B4-BE49-F238E27FC236}">
                <a16:creationId xmlns:a16="http://schemas.microsoft.com/office/drawing/2014/main" id="{42864D0B-381A-4634-8D19-B39B91FE9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F771ED70-40E6-4016-82CF-2C826569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4">
            <a:extLst>
              <a:ext uri="{FF2B5EF4-FFF2-40B4-BE49-F238E27FC236}">
                <a16:creationId xmlns:a16="http://schemas.microsoft.com/office/drawing/2014/main" id="{7B542B38-41BE-40FA-8449-AD68C07F2A99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7F244388-C43B-4B59-BA95-A47C6F835A8E}"/>
              </a:ext>
            </a:extLst>
          </p:cNvPr>
          <p:cNvSpPr txBox="1"/>
          <p:nvPr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2">
            <a:extLst>
              <a:ext uri="{FF2B5EF4-FFF2-40B4-BE49-F238E27FC236}">
                <a16:creationId xmlns:a16="http://schemas.microsoft.com/office/drawing/2014/main" id="{B37C155B-63F2-4993-B585-3B27B3E300C3}"/>
              </a:ext>
            </a:extLst>
          </p:cNvPr>
          <p:cNvCxnSpPr/>
          <p:nvPr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2">
            <a:extLst>
              <a:ext uri="{FF2B5EF4-FFF2-40B4-BE49-F238E27FC236}">
                <a16:creationId xmlns:a16="http://schemas.microsoft.com/office/drawing/2014/main" id="{B8981D99-0B8C-4898-A83C-DBF1C35F73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41843C0C-105A-4B05-BCDF-1C0E985C7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6">
            <a:extLst>
              <a:ext uri="{FF2B5EF4-FFF2-40B4-BE49-F238E27FC236}">
                <a16:creationId xmlns:a16="http://schemas.microsoft.com/office/drawing/2014/main" id="{2215CE85-4F57-4AC3-8627-67BB23417441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E604547C-C7F4-4D0E-933D-B12613D57E01}"/>
              </a:ext>
            </a:extLst>
          </p:cNvPr>
          <p:cNvSpPr txBox="1"/>
          <p:nvPr userDrawn="1"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9">
            <a:extLst>
              <a:ext uri="{FF2B5EF4-FFF2-40B4-BE49-F238E27FC236}">
                <a16:creationId xmlns:a16="http://schemas.microsoft.com/office/drawing/2014/main" id="{CA7E37D9-3A9A-4797-89A9-7ACC014FAE85}"/>
              </a:ext>
            </a:extLst>
          </p:cNvPr>
          <p:cNvCxnSpPr/>
          <p:nvPr userDrawn="1"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9" name="灯片编号占位符 8">
            <a:extLst>
              <a:ext uri="{FF2B5EF4-FFF2-40B4-BE49-F238E27FC236}">
                <a16:creationId xmlns:a16="http://schemas.microsoft.com/office/drawing/2014/main" id="{184020CE-55AA-4A9E-85CE-804EB656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5101" y="312738"/>
            <a:ext cx="649817" cy="277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DF16FD-DCF5-454F-A1EC-6C9943097A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32517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3BF194-1679-406F-9E30-E704505F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67" y="5815014"/>
            <a:ext cx="3278717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45C1F278-913A-47AA-95F0-29E8F455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E3B0168-9BE3-4CC4-B007-66D0AC8CC939}"/>
              </a:ext>
            </a:extLst>
          </p:cNvPr>
          <p:cNvCxnSpPr/>
          <p:nvPr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D9BCD457-855A-4ECF-A197-2D119AF4FE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407AEE-EFC8-4D63-A10F-3F23B01DED57}"/>
              </a:ext>
            </a:extLst>
          </p:cNvPr>
          <p:cNvCxnSpPr/>
          <p:nvPr userDrawn="1"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500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500" y="5245249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/>
            <a:r>
              <a:rPr lang="zh-CN" altLang="en-US" dirty="0"/>
              <a:t>单击以编辑母版副标题样式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25500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752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0DFED4F4-4364-49C7-9889-4C6C754A41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3100"/>
            <a:ext cx="12192000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">
            <a:extLst>
              <a:ext uri="{FF2B5EF4-FFF2-40B4-BE49-F238E27FC236}">
                <a16:creationId xmlns:a16="http://schemas.microsoft.com/office/drawing/2014/main" id="{470ABEB2-FCD1-42CB-AEF7-67ABE3CF2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7" y="4211638"/>
            <a:ext cx="4028016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1552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6684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0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32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361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829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23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243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910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86445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28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9308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86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96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027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95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775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4671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14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>
            <a:extLst>
              <a:ext uri="{FF2B5EF4-FFF2-40B4-BE49-F238E27FC236}">
                <a16:creationId xmlns:a16="http://schemas.microsoft.com/office/drawing/2014/main" id="{882EB311-53E5-4FAE-9C53-AC8EB9D9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0D3EAD7-888C-4FFD-8D11-D1F7AD4A87EE}"/>
              </a:ext>
            </a:extLst>
          </p:cNvPr>
          <p:cNvSpPr txBox="1">
            <a:spLocks/>
          </p:cNvSpPr>
          <p:nvPr/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28" name="文本占位符 5">
            <a:extLst>
              <a:ext uri="{FF2B5EF4-FFF2-40B4-BE49-F238E27FC236}">
                <a16:creationId xmlns:a16="http://schemas.microsoft.com/office/drawing/2014/main" id="{6EC3BE0B-FACE-41C3-99DE-5CED35F51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34" y="808038"/>
            <a:ext cx="11120967" cy="586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F1D744-2884-44FA-8412-4C090065CCE4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030" name="图片 7">
            <a:extLst>
              <a:ext uri="{FF2B5EF4-FFF2-40B4-BE49-F238E27FC236}">
                <a16:creationId xmlns:a16="http://schemas.microsoft.com/office/drawing/2014/main" id="{0529B70B-E22F-40CB-92B3-ECC9193F25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1DA5E452-4D51-43FD-96ED-581A654EE75A}"/>
              </a:ext>
            </a:extLst>
          </p:cNvPr>
          <p:cNvSpPr txBox="1">
            <a:spLocks/>
          </p:cNvSpPr>
          <p:nvPr userDrawn="1"/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A38B53-BD8A-438D-9E70-E8DA1DF9DA83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9692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69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42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520.png"/><Relationship Id="rId4" Type="http://schemas.openxmlformats.org/officeDocument/2006/relationships/image" Target="../media/image5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350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1.png"/><Relationship Id="rId4" Type="http://schemas.openxmlformats.org/officeDocument/2006/relationships/image" Target="../media/image6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1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乐观估计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2023年11月12日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许志钦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It is right! But not useful in practice!</a:t>
            </a:r>
          </a:p>
        </p:txBody>
      </p:sp>
    </p:spTree>
    <p:extLst>
      <p:ext uri="{BB962C8B-B14F-4D97-AF65-F5344CB8AC3E}">
        <p14:creationId xmlns:p14="http://schemas.microsoft.com/office/powerpoint/2010/main" val="128853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实验启发的乐观估计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58702" y="2736798"/>
                <a:ext cx="11162884" cy="3870377"/>
              </a:xfrm>
            </p:spPr>
            <p:txBody>
              <a:bodyPr/>
              <a:lstStyle/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Nyquist-Shannon sampling theorem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uniform samples for bandlimited signal with max frequency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Fourier basis).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Linear regression/polynomial fitting/random feature model…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samples for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parameters (degrees of freedom).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Models with nonlinear architecture/parameterization?</a:t>
                </a:r>
              </a:p>
              <a:p>
                <a:pPr marL="457200" lvl="1" indent="0">
                  <a:buNone/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Phenomenon: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recovery at overparameterization</a:t>
                </a:r>
              </a:p>
              <a:p>
                <a:pPr marL="457200" lvl="1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58702" y="2736798"/>
                <a:ext cx="11162884" cy="3870377"/>
              </a:xfrm>
              <a:blipFill>
                <a:blip r:embed="rId2"/>
                <a:stretch>
                  <a:fillRect l="-874" t="-315" b="-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Old problem: sample size for exact recovery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DA5C17-4F6D-381E-BE02-EA83DF5643C3}"/>
              </a:ext>
            </a:extLst>
          </p:cNvPr>
          <p:cNvSpPr txBox="1"/>
          <p:nvPr/>
        </p:nvSpPr>
        <p:spPr>
          <a:xfrm>
            <a:off x="913650" y="1619410"/>
            <a:ext cx="1085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242C2D"/>
                </a:solidFill>
                <a:latin typeface="Book Antiqua"/>
                <a:ea typeface="黑体"/>
              </a:rPr>
              <a:t>For a model with M parameters, how many samples is needed?</a:t>
            </a:r>
            <a:endParaRPr lang="zh-CN" altLang="en-US" sz="2800" b="1" dirty="0">
              <a:solidFill>
                <a:srgbClr val="242C2D"/>
              </a:solidFill>
              <a:latin typeface="Book Antiqua"/>
              <a:ea typeface="黑体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D3C09E-607A-8517-D7F6-0074CAC7FE14}"/>
              </a:ext>
            </a:extLst>
          </p:cNvPr>
          <p:cNvSpPr txBox="1"/>
          <p:nvPr/>
        </p:nvSpPr>
        <p:spPr>
          <a:xfrm>
            <a:off x="913650" y="2111853"/>
            <a:ext cx="789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B61616"/>
                </a:solidFill>
                <a:latin typeface="Book Antiqua"/>
                <a:ea typeface="黑体"/>
              </a:rPr>
              <a:t>Traditionally, Worst case estimation: M</a:t>
            </a:r>
            <a:endParaRPr lang="zh-CN" altLang="en-US" sz="3200" dirty="0">
              <a:solidFill>
                <a:srgbClr val="B61616"/>
              </a:solidFill>
              <a:latin typeface="Book Antiqua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50682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generalization puzzle arises in deep learning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9720943" y="5768586"/>
            <a:ext cx="247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1540982" y="5672264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56929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generalization puzzle arises in deep learning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9720943" y="5768586"/>
            <a:ext cx="247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1540982" y="5672264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D0EAF6-93D6-41EB-96E4-D1F1598B689C}"/>
              </a:ext>
            </a:extLst>
          </p:cNvPr>
          <p:cNvSpPr txBox="1"/>
          <p:nvPr/>
        </p:nvSpPr>
        <p:spPr>
          <a:xfrm>
            <a:off x="1579668" y="2438400"/>
            <a:ext cx="9509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Really so many effective neurons in large networks?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45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5651A-E10B-4FD8-8FC8-82810A8F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effective neurons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B322F-F7A8-4508-A3BA-2685361C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20" y="828039"/>
            <a:ext cx="3189378" cy="545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4F3CD7-DC09-4F4B-BA67-206F3D9210D0}"/>
              </a:ext>
            </a:extLst>
          </p:cNvPr>
          <p:cNvSpPr txBox="1"/>
          <p:nvPr/>
        </p:nvSpPr>
        <p:spPr>
          <a:xfrm>
            <a:off x="1407402" y="1057494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neurons are enough!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AA20F78-5614-400F-8FA0-1AA98383544A}"/>
              </a:ext>
            </a:extLst>
          </p:cNvPr>
          <p:cNvCxnSpPr>
            <a:cxnSpLocks/>
          </p:cNvCxnSpPr>
          <p:nvPr/>
        </p:nvCxnSpPr>
        <p:spPr>
          <a:xfrm>
            <a:off x="110309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35A7716-D6CD-4FB4-89BB-E7C4F66B2853}"/>
              </a:ext>
            </a:extLst>
          </p:cNvPr>
          <p:cNvCxnSpPr>
            <a:cxnSpLocks/>
          </p:cNvCxnSpPr>
          <p:nvPr/>
        </p:nvCxnSpPr>
        <p:spPr>
          <a:xfrm>
            <a:off x="796109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4C4713C-1728-4388-AEF3-27B4F28D0D84}"/>
              </a:ext>
            </a:extLst>
          </p:cNvPr>
          <p:cNvCxnSpPr>
            <a:cxnSpLocks/>
          </p:cNvCxnSpPr>
          <p:nvPr/>
        </p:nvCxnSpPr>
        <p:spPr>
          <a:xfrm flipH="1">
            <a:off x="3323223" y="2878259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C69A661-61EA-4F9D-9E5B-4366339AE7AD}"/>
              </a:ext>
            </a:extLst>
          </p:cNvPr>
          <p:cNvCxnSpPr>
            <a:cxnSpLocks/>
          </p:cNvCxnSpPr>
          <p:nvPr/>
        </p:nvCxnSpPr>
        <p:spPr>
          <a:xfrm>
            <a:off x="2286795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加号 17">
            <a:extLst>
              <a:ext uri="{FF2B5EF4-FFF2-40B4-BE49-F238E27FC236}">
                <a16:creationId xmlns:a16="http://schemas.microsoft.com/office/drawing/2014/main" id="{29EA7DAA-674F-4CEA-BB4B-27BBA6C31D44}"/>
              </a:ext>
            </a:extLst>
          </p:cNvPr>
          <p:cNvSpPr/>
          <p:nvPr/>
        </p:nvSpPr>
        <p:spPr>
          <a:xfrm>
            <a:off x="1728962" y="3189830"/>
            <a:ext cx="773852" cy="888992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等号 18">
            <a:extLst>
              <a:ext uri="{FF2B5EF4-FFF2-40B4-BE49-F238E27FC236}">
                <a16:creationId xmlns:a16="http://schemas.microsoft.com/office/drawing/2014/main" id="{AC120A5F-E5F7-4BC1-B8A7-DE33D2119FE5}"/>
              </a:ext>
            </a:extLst>
          </p:cNvPr>
          <p:cNvSpPr/>
          <p:nvPr/>
        </p:nvSpPr>
        <p:spPr>
          <a:xfrm>
            <a:off x="4165012" y="3430682"/>
            <a:ext cx="1117600" cy="47754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8D67590-6BA8-4582-8FA0-7BCFD9DE5BE5}"/>
              </a:ext>
            </a:extLst>
          </p:cNvPr>
          <p:cNvCxnSpPr>
            <a:cxnSpLocks/>
          </p:cNvCxnSpPr>
          <p:nvPr/>
        </p:nvCxnSpPr>
        <p:spPr>
          <a:xfrm>
            <a:off x="5325491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D6B32AB-4126-4414-BB8D-C47EAC6FFA23}"/>
              </a:ext>
            </a:extLst>
          </p:cNvPr>
          <p:cNvCxnSpPr>
            <a:cxnSpLocks/>
          </p:cNvCxnSpPr>
          <p:nvPr/>
        </p:nvCxnSpPr>
        <p:spPr>
          <a:xfrm>
            <a:off x="6011291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B719C0A-00E1-4030-8D90-A76D9BDF6E3D}"/>
              </a:ext>
            </a:extLst>
          </p:cNvPr>
          <p:cNvCxnSpPr>
            <a:cxnSpLocks/>
          </p:cNvCxnSpPr>
          <p:nvPr/>
        </p:nvCxnSpPr>
        <p:spPr>
          <a:xfrm flipH="1">
            <a:off x="7066175" y="2878260"/>
            <a:ext cx="689007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88D3DB0-4B42-101D-FC70-4B4EE39C591A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16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25208"/>
            <a:ext cx="12191999" cy="6207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Guess: how many samples needed?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746D3B-3573-F0DD-316B-629ED2FEC683}"/>
              </a:ext>
            </a:extLst>
          </p:cNvPr>
          <p:cNvSpPr txBox="1"/>
          <p:nvPr/>
        </p:nvSpPr>
        <p:spPr>
          <a:xfrm>
            <a:off x="616408" y="2846875"/>
            <a:ext cx="6278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Example: Teacher-Student setup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Target: a net of two neurons, 6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Model: a net of 1000 neurons, 3000 parameters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8E6CAAD-2949-1EBF-82E2-3FF838EBB714}"/>
              </a:ext>
            </a:extLst>
          </p:cNvPr>
          <p:cNvSpPr/>
          <p:nvPr/>
        </p:nvSpPr>
        <p:spPr>
          <a:xfrm>
            <a:off x="8122420" y="270122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A6DA32D-7F0E-7845-6DAD-41131A137A20}"/>
              </a:ext>
            </a:extLst>
          </p:cNvPr>
          <p:cNvSpPr/>
          <p:nvPr/>
        </p:nvSpPr>
        <p:spPr>
          <a:xfrm>
            <a:off x="8122420" y="297576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A4053F-79A9-D9F8-8942-8887179D1624}"/>
              </a:ext>
            </a:extLst>
          </p:cNvPr>
          <p:cNvSpPr/>
          <p:nvPr/>
        </p:nvSpPr>
        <p:spPr>
          <a:xfrm>
            <a:off x="8122420" y="325352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F3714CD-B9F4-57DD-2C88-69F1E272B1A2}"/>
              </a:ext>
            </a:extLst>
          </p:cNvPr>
          <p:cNvSpPr/>
          <p:nvPr/>
        </p:nvSpPr>
        <p:spPr>
          <a:xfrm>
            <a:off x="8122420" y="352806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7500FE9-2771-3734-32CE-ACA92276DA4D}"/>
              </a:ext>
            </a:extLst>
          </p:cNvPr>
          <p:cNvSpPr/>
          <p:nvPr/>
        </p:nvSpPr>
        <p:spPr>
          <a:xfrm>
            <a:off x="7494415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2819939-FB90-35D1-B027-E86305040D29}"/>
              </a:ext>
            </a:extLst>
          </p:cNvPr>
          <p:cNvSpPr/>
          <p:nvPr/>
        </p:nvSpPr>
        <p:spPr>
          <a:xfrm>
            <a:off x="8714532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21D31BA-FC0B-01E0-906C-88B47D534B14}"/>
              </a:ext>
            </a:extLst>
          </p:cNvPr>
          <p:cNvCxnSpPr>
            <a:cxnSpLocks/>
          </p:cNvCxnSpPr>
          <p:nvPr/>
        </p:nvCxnSpPr>
        <p:spPr>
          <a:xfrm flipV="1">
            <a:off x="7674297" y="2770419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FD24530-D904-699D-C5CA-AC0FA11BE10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674297" y="3076951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5EF048E-E531-FE10-D4A0-A09C33A9A0C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674297" y="335470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1DE6756-858B-F190-ED0A-57C47EB06CA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674297" y="349568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8DE6A83-D579-84A6-00A6-E7B074B1F3AB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7674297" y="3500459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B32F186-DB24-D7EB-5EF6-F4DCEB4D1738}"/>
              </a:ext>
            </a:extLst>
          </p:cNvPr>
          <p:cNvSpPr txBox="1"/>
          <p:nvPr/>
        </p:nvSpPr>
        <p:spPr>
          <a:xfrm rot="5400000">
            <a:off x="7907375" y="3934261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012C962-CAAB-A2BF-F0C9-A33B9D7BB379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8302302" y="2802412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5FAAB71-8315-D781-ADB0-2C278F32FD9C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8302302" y="3076951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561CE85-4159-2A46-5DE8-F557A4C2D66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8302302" y="335470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5384AA2-561B-8067-F378-CCFABF3DF5C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8302302" y="350045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9EB63F-7301-4366-23DC-48A3B7995C6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336030" y="3500459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0F9A5126-0B1E-983E-AE02-A04DA5DEDF6F}"/>
              </a:ext>
            </a:extLst>
          </p:cNvPr>
          <p:cNvSpPr/>
          <p:nvPr/>
        </p:nvSpPr>
        <p:spPr>
          <a:xfrm>
            <a:off x="10901604" y="325352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0C7DF55-B246-CF84-BBC4-118141F63800}"/>
              </a:ext>
            </a:extLst>
          </p:cNvPr>
          <p:cNvSpPr/>
          <p:nvPr/>
        </p:nvSpPr>
        <p:spPr>
          <a:xfrm>
            <a:off x="10901604" y="352806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5DEA846-4155-D746-9A41-CA586C274F63}"/>
              </a:ext>
            </a:extLst>
          </p:cNvPr>
          <p:cNvSpPr/>
          <p:nvPr/>
        </p:nvSpPr>
        <p:spPr>
          <a:xfrm>
            <a:off x="10273599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4114E1D-AABD-FB9F-5147-C0F8F9946786}"/>
              </a:ext>
            </a:extLst>
          </p:cNvPr>
          <p:cNvSpPr/>
          <p:nvPr/>
        </p:nvSpPr>
        <p:spPr>
          <a:xfrm>
            <a:off x="11493716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541D823-03F6-F9E9-A609-963212BCF82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0453481" y="335470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96207ED-C1C4-F7E2-C3DF-D1FF268C706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453481" y="349568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BB2E320-47F7-9465-312D-6C2556B2132C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>
            <a:off x="11081486" y="335470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CC90B30-6C8F-8A47-2053-5CAC32BE91CF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1081486" y="350045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箭头: 右 28">
            <a:extLst>
              <a:ext uri="{FF2B5EF4-FFF2-40B4-BE49-F238E27FC236}">
                <a16:creationId xmlns:a16="http://schemas.microsoft.com/office/drawing/2014/main" id="{AF75FDC6-A5CD-7D91-759D-B51E85A01CAB}"/>
              </a:ext>
            </a:extLst>
          </p:cNvPr>
          <p:cNvSpPr/>
          <p:nvPr/>
        </p:nvSpPr>
        <p:spPr>
          <a:xfrm>
            <a:off x="9059306" y="3455891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972C60C-8CA3-1CEF-015A-AD7B1495DD00}"/>
              </a:ext>
            </a:extLst>
          </p:cNvPr>
          <p:cNvSpPr txBox="1"/>
          <p:nvPr/>
        </p:nvSpPr>
        <p:spPr>
          <a:xfrm>
            <a:off x="7820513" y="439461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892C87-C4E7-1E34-DEAF-610B438EFFE8}"/>
              </a:ext>
            </a:extLst>
          </p:cNvPr>
          <p:cNvSpPr txBox="1"/>
          <p:nvPr/>
        </p:nvSpPr>
        <p:spPr>
          <a:xfrm>
            <a:off x="10510807" y="439461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78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2C2AA-3AA8-A20B-F00D-B66ECB82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677"/>
            <a:ext cx="12192000" cy="4622126"/>
          </a:xfrm>
          <a:prstGeom prst="rect">
            <a:avLst/>
          </a:prstGeom>
        </p:spPr>
      </p:pic>
      <p:sp>
        <p:nvSpPr>
          <p:cNvPr id="4" name="箭头: 上弧形 3">
            <a:extLst>
              <a:ext uri="{FF2B5EF4-FFF2-40B4-BE49-F238E27FC236}">
                <a16:creationId xmlns:a16="http://schemas.microsoft.com/office/drawing/2014/main" id="{6B03A400-F789-F9CA-17ED-D2264F8D5983}"/>
              </a:ext>
            </a:extLst>
          </p:cNvPr>
          <p:cNvSpPr/>
          <p:nvPr/>
        </p:nvSpPr>
        <p:spPr>
          <a:xfrm>
            <a:off x="6727372" y="1763448"/>
            <a:ext cx="3415392" cy="8980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6547F-970B-A57E-BFCF-6456397CA4C8}"/>
              </a:ext>
            </a:extLst>
          </p:cNvPr>
          <p:cNvSpPr txBox="1"/>
          <p:nvPr/>
        </p:nvSpPr>
        <p:spPr>
          <a:xfrm>
            <a:off x="7757434" y="1843151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Condense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箭头: 右弧形 5">
            <a:extLst>
              <a:ext uri="{FF2B5EF4-FFF2-40B4-BE49-F238E27FC236}">
                <a16:creationId xmlns:a16="http://schemas.microsoft.com/office/drawing/2014/main" id="{30890E2A-F21C-B516-3DC7-EEEB3D96980A}"/>
              </a:ext>
            </a:extLst>
          </p:cNvPr>
          <p:cNvSpPr/>
          <p:nvPr/>
        </p:nvSpPr>
        <p:spPr>
          <a:xfrm rot="5400000">
            <a:off x="8038029" y="3672159"/>
            <a:ext cx="794077" cy="30222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2F5E56-F793-AC7A-1051-EA2599CBF249}"/>
              </a:ext>
            </a:extLst>
          </p:cNvPr>
          <p:cNvSpPr txBox="1"/>
          <p:nvPr/>
        </p:nvSpPr>
        <p:spPr>
          <a:xfrm>
            <a:off x="8000457" y="4938476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Embedding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67554-0C61-FF8F-1A4C-160CCF8C7640}"/>
              </a:ext>
            </a:extLst>
          </p:cNvPr>
          <p:cNvSpPr/>
          <p:nvPr/>
        </p:nvSpPr>
        <p:spPr>
          <a:xfrm>
            <a:off x="9034214" y="5627023"/>
            <a:ext cx="2778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Luo#, Xu#, Ma, Zhang*, JMLR, 2021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EE92A3-B59B-F3BC-9597-B7D754B79DF0}"/>
              </a:ext>
            </a:extLst>
          </p:cNvPr>
          <p:cNvSpPr txBox="1"/>
          <p:nvPr/>
        </p:nvSpPr>
        <p:spPr>
          <a:xfrm>
            <a:off x="131800" y="978263"/>
            <a:ext cx="389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Initial: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 different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2BBA-908C-CF94-C49B-AAA7BFFCEC01}"/>
              </a:ext>
            </a:extLst>
          </p:cNvPr>
          <p:cNvSpPr txBox="1"/>
          <p:nvPr/>
        </p:nvSpPr>
        <p:spPr>
          <a:xfrm>
            <a:off x="4526551" y="978263"/>
            <a:ext cx="41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After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training: Clustered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FCEE4-28B1-5C51-4B63-1BF834EDD303}"/>
              </a:ext>
            </a:extLst>
          </p:cNvPr>
          <p:cNvSpPr txBox="1"/>
          <p:nvPr/>
        </p:nvSpPr>
        <p:spPr>
          <a:xfrm>
            <a:off x="8983579" y="977777"/>
            <a:ext cx="29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Effective small net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9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BB66C-1F90-E10A-A5E9-82A5E013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size depends on hyper-parameters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24DFF-8068-AD7A-4380-11B928F5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56" y="1222479"/>
            <a:ext cx="7508521" cy="44130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6254E0-C471-B0BA-B815-C99AE0FDD49A}"/>
              </a:ext>
            </a:extLst>
          </p:cNvPr>
          <p:cNvSpPr txBox="1"/>
          <p:nvPr/>
        </p:nvSpPr>
        <p:spPr>
          <a:xfrm>
            <a:off x="611932" y="2136098"/>
            <a:ext cx="18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condensation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B001B3-2D05-8F9E-7F6C-62CD471D9D50}"/>
              </a:ext>
            </a:extLst>
          </p:cNvPr>
          <p:cNvSpPr txBox="1"/>
          <p:nvPr/>
        </p:nvSpPr>
        <p:spPr>
          <a:xfrm>
            <a:off x="611932" y="3864160"/>
            <a:ext cx="18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 condensation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071E60-29E7-F411-1CC8-1B18FE3C0089}"/>
              </a:ext>
            </a:extLst>
          </p:cNvPr>
          <p:cNvSpPr txBox="1"/>
          <p:nvPr/>
        </p:nvSpPr>
        <p:spPr>
          <a:xfrm>
            <a:off x="4154893" y="879634"/>
            <a:ext cx="423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Test error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4FF87E-5064-DBFE-AE2A-E263B30EDB67}"/>
              </a:ext>
            </a:extLst>
          </p:cNvPr>
          <p:cNvSpPr/>
          <p:nvPr/>
        </p:nvSpPr>
        <p:spPr>
          <a:xfrm>
            <a:off x="0" y="6286365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BE5683-77B7-8A0F-A5D1-D3240FAC96B9}"/>
              </a:ext>
            </a:extLst>
          </p:cNvPr>
          <p:cNvSpPr/>
          <p:nvPr/>
        </p:nvSpPr>
        <p:spPr>
          <a:xfrm>
            <a:off x="0" y="6509681"/>
            <a:ext cx="10175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Zhang*, Zhang, Zhang, Bai, Luo and Xu*, Optimistic Estimate,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 2307.08921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5EAE32-AACF-4F89-B943-1822E7BAB8D6}"/>
              </a:ext>
            </a:extLst>
          </p:cNvPr>
          <p:cNvSpPr txBox="1"/>
          <p:nvPr/>
        </p:nvSpPr>
        <p:spPr>
          <a:xfrm>
            <a:off x="304800" y="879634"/>
            <a:ext cx="526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Target: a net of two neurons, 6 parameters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226BFA-8BA2-DB5E-B7CB-80F6B3EBE7AA}"/>
              </a:ext>
            </a:extLst>
          </p:cNvPr>
          <p:cNvSpPr txBox="1"/>
          <p:nvPr/>
        </p:nvSpPr>
        <p:spPr>
          <a:xfrm>
            <a:off x="9568886" y="2330972"/>
            <a:ext cx="2623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 New Concept!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 estimation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250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2C9CA-04AD-56CF-1109-6DBB4192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Rethinking: Generalization, sample, parameter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607FEF-649C-134E-CD84-6D372CD5F573}"/>
              </a:ext>
            </a:extLst>
          </p:cNvPr>
          <p:cNvGrpSpPr/>
          <p:nvPr/>
        </p:nvGrpSpPr>
        <p:grpSpPr>
          <a:xfrm>
            <a:off x="2714443" y="2953284"/>
            <a:ext cx="6763113" cy="667397"/>
            <a:chOff x="1244722" y="4647171"/>
            <a:chExt cx="6763113" cy="6673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CCA8AAD-4E25-8F03-7BA6-20B23AAE9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3" t="50772" r="597" b="39030"/>
            <a:stretch/>
          </p:blipFill>
          <p:spPr>
            <a:xfrm>
              <a:off x="1347536" y="4647171"/>
              <a:ext cx="6660299" cy="26728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ACEE17-219A-08D6-BEC9-2B877BA47FC6}"/>
                </a:ext>
              </a:extLst>
            </p:cNvPr>
            <p:cNvSpPr txBox="1"/>
            <p:nvPr/>
          </p:nvSpPr>
          <p:spPr>
            <a:xfrm>
              <a:off x="6107667" y="4903189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124146DE-6F9D-3EDB-CF91-285DA899B7F1}"/>
                </a:ext>
              </a:extLst>
            </p:cNvPr>
            <p:cNvSpPr/>
            <p:nvPr/>
          </p:nvSpPr>
          <p:spPr>
            <a:xfrm>
              <a:off x="1312535" y="4672628"/>
              <a:ext cx="166256" cy="179380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/>
                <a:ea typeface="等线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405BD59-BEF7-C9C9-8460-CF06170AD7DF}"/>
                </a:ext>
              </a:extLst>
            </p:cNvPr>
            <p:cNvSpPr txBox="1"/>
            <p:nvPr/>
          </p:nvSpPr>
          <p:spPr>
            <a:xfrm>
              <a:off x="1244722" y="491445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E82DE0-8CA6-B10C-5AF5-D82DC3F00AA0}"/>
                </a:ext>
              </a:extLst>
            </p:cNvPr>
            <p:cNvSpPr txBox="1"/>
            <p:nvPr/>
          </p:nvSpPr>
          <p:spPr>
            <a:xfrm>
              <a:off x="3325091" y="487453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86D1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?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6D1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94E33B4-44AF-C20F-A116-29B17E43D944}"/>
              </a:ext>
            </a:extLst>
          </p:cNvPr>
          <p:cNvSpPr txBox="1"/>
          <p:nvPr/>
        </p:nvSpPr>
        <p:spPr>
          <a:xfrm>
            <a:off x="959370" y="1146748"/>
            <a:ext cx="1085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For a model with M parameters, how many samples is needed?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F47666-B253-AA2F-DD8F-053CAF430823}"/>
              </a:ext>
            </a:extLst>
          </p:cNvPr>
          <p:cNvSpPr txBox="1"/>
          <p:nvPr/>
        </p:nvSpPr>
        <p:spPr>
          <a:xfrm>
            <a:off x="959370" y="1910996"/>
            <a:ext cx="789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Traditionally, Worst case estimation: M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1265D1-2790-AFED-FE9A-2CBD38C78E1B}"/>
              </a:ext>
            </a:extLst>
          </p:cNvPr>
          <p:cNvSpPr txBox="1"/>
          <p:nvPr/>
        </p:nvSpPr>
        <p:spPr>
          <a:xfrm>
            <a:off x="940989" y="4216265"/>
            <a:ext cx="7627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Example: Teacher-Student setup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Target: a net of two neurons, 6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Model: a net of 1000 neurons, 3000 parameters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FB5335C-6548-0E9C-78E1-126DB50B96A3}"/>
              </a:ext>
            </a:extLst>
          </p:cNvPr>
          <p:cNvSpPr/>
          <p:nvPr/>
        </p:nvSpPr>
        <p:spPr>
          <a:xfrm>
            <a:off x="8259580" y="388994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905BEA1-BAEF-34DF-22D7-7FD447E4F8CB}"/>
              </a:ext>
            </a:extLst>
          </p:cNvPr>
          <p:cNvSpPr/>
          <p:nvPr/>
        </p:nvSpPr>
        <p:spPr>
          <a:xfrm>
            <a:off x="8259580" y="416448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CE871A7-5441-C846-11EE-E22465D347C8}"/>
              </a:ext>
            </a:extLst>
          </p:cNvPr>
          <p:cNvSpPr/>
          <p:nvPr/>
        </p:nvSpPr>
        <p:spPr>
          <a:xfrm>
            <a:off x="8259580" y="444224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CB2C29B-936A-79BC-2041-4B64EE3EA63F}"/>
              </a:ext>
            </a:extLst>
          </p:cNvPr>
          <p:cNvSpPr/>
          <p:nvPr/>
        </p:nvSpPr>
        <p:spPr>
          <a:xfrm>
            <a:off x="8259580" y="471678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6610D96-CA71-3362-B253-3E4E3289BA81}"/>
              </a:ext>
            </a:extLst>
          </p:cNvPr>
          <p:cNvSpPr/>
          <p:nvPr/>
        </p:nvSpPr>
        <p:spPr>
          <a:xfrm>
            <a:off x="7631575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36AB7C0-68BB-2EC0-8B0D-26B774A69C21}"/>
              </a:ext>
            </a:extLst>
          </p:cNvPr>
          <p:cNvSpPr/>
          <p:nvPr/>
        </p:nvSpPr>
        <p:spPr>
          <a:xfrm>
            <a:off x="8851692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2E5B26F-3534-C348-4D22-221FECEE9208}"/>
              </a:ext>
            </a:extLst>
          </p:cNvPr>
          <p:cNvCxnSpPr>
            <a:cxnSpLocks/>
          </p:cNvCxnSpPr>
          <p:nvPr/>
        </p:nvCxnSpPr>
        <p:spPr>
          <a:xfrm flipV="1">
            <a:off x="7811457" y="3959139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4A70261-1C30-F5C2-322B-7965C618EF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811457" y="4265671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0749AE0-1409-51D8-EFF2-B1FF8695EE1A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811457" y="454342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34FEBEF-7C5E-DF3F-C3AC-573A63EC1370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7811457" y="468440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439CB04-C89B-E3C1-B966-AD8F96198F1D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7811457" y="4689179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B4F56CE-D7B6-F1E3-D2DB-96FB24628467}"/>
              </a:ext>
            </a:extLst>
          </p:cNvPr>
          <p:cNvSpPr txBox="1"/>
          <p:nvPr/>
        </p:nvSpPr>
        <p:spPr>
          <a:xfrm rot="5400000">
            <a:off x="8044535" y="5122981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DD7EC1B-026F-9BAA-999E-C3E1FFEFC318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8439462" y="3991132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E9F523E-AF67-6DCF-6CD1-7AE02EF6E3AD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8439462" y="4265671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A1FD3EB-449E-5E6D-D84C-F3D017E1BB5B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8439462" y="454342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3A3E938-BAF6-EAC1-C395-FE6200D4583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8439462" y="468917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B6BF1B2-99B0-A0F3-2C1B-B31A31A8ABF2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473190" y="4689179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CF3CA66C-2FD1-D123-94B7-62CC08AD34E1}"/>
              </a:ext>
            </a:extLst>
          </p:cNvPr>
          <p:cNvSpPr/>
          <p:nvPr/>
        </p:nvSpPr>
        <p:spPr>
          <a:xfrm>
            <a:off x="11038764" y="444224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007DD7F-3187-5EB1-1675-3985D9ED3944}"/>
              </a:ext>
            </a:extLst>
          </p:cNvPr>
          <p:cNvSpPr/>
          <p:nvPr/>
        </p:nvSpPr>
        <p:spPr>
          <a:xfrm>
            <a:off x="11038764" y="471678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632B978-E4CA-C03F-E69E-50D8CC0E2CEA}"/>
              </a:ext>
            </a:extLst>
          </p:cNvPr>
          <p:cNvSpPr/>
          <p:nvPr/>
        </p:nvSpPr>
        <p:spPr>
          <a:xfrm>
            <a:off x="10410759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B2E43A5-02B7-E628-880F-946EA5B48E28}"/>
              </a:ext>
            </a:extLst>
          </p:cNvPr>
          <p:cNvSpPr/>
          <p:nvPr/>
        </p:nvSpPr>
        <p:spPr>
          <a:xfrm>
            <a:off x="11630876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020906F-1B3C-06B9-D204-B7F11CBB42BB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10590641" y="454342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87E2B7A3-13E4-37BD-00F0-D8959960E9F7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10590641" y="468440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95F92B1-1A65-6E62-02DA-33BB51F1242A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11218646" y="454342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A8B526F-5DE5-C666-4B79-31675053E579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 flipV="1">
            <a:off x="11218646" y="468917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箭头: 右 74">
            <a:extLst>
              <a:ext uri="{FF2B5EF4-FFF2-40B4-BE49-F238E27FC236}">
                <a16:creationId xmlns:a16="http://schemas.microsoft.com/office/drawing/2014/main" id="{188E942F-CD31-3441-B14C-3AFCAA0A5C5A}"/>
              </a:ext>
            </a:extLst>
          </p:cNvPr>
          <p:cNvSpPr/>
          <p:nvPr/>
        </p:nvSpPr>
        <p:spPr>
          <a:xfrm>
            <a:off x="9196466" y="4644611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F8F5769-20D9-213F-280A-51A4D1F8C331}"/>
              </a:ext>
            </a:extLst>
          </p:cNvPr>
          <p:cNvSpPr txBox="1"/>
          <p:nvPr/>
        </p:nvSpPr>
        <p:spPr>
          <a:xfrm>
            <a:off x="7957673" y="558333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44D201B-3567-4E58-0F9B-AE863CB516B9}"/>
              </a:ext>
            </a:extLst>
          </p:cNvPr>
          <p:cNvSpPr txBox="1"/>
          <p:nvPr/>
        </p:nvSpPr>
        <p:spPr>
          <a:xfrm>
            <a:off x="10647967" y="558333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C20AAA-F423-9477-B19A-B39C25556A23}"/>
              </a:ext>
            </a:extLst>
          </p:cNvPr>
          <p:cNvSpPr txBox="1"/>
          <p:nvPr/>
        </p:nvSpPr>
        <p:spPr>
          <a:xfrm>
            <a:off x="3860147" y="3417308"/>
            <a:ext cx="262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 estimation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83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传统的最差估计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5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全局最小点局部的乐观估计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8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328BA-3792-82F1-A579-0024818CB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85" y="2911527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Condensation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/>
              <a:t>Overparameterization is not an issue!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74C102B1-4DFB-0E80-8726-F0FD93133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240" y="1110532"/>
                <a:ext cx="11723315" cy="7619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1219203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pPr marL="0" marR="0" lvl="0" indent="0" algn="ctr" defTabSz="121920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Tradiationally,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data size</a:t>
                </a:r>
                <a14:m>
                  <m:oMath xmlns:m="http://schemas.openxmlformats.org/officeDocument/2006/math">
                    <m:r>
                      <a:rPr kumimoji="0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j-cs"/>
                      </a:rPr>
                      <m:t>≥</m:t>
                    </m:r>
                  </m:oMath>
                </a14:m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para size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  <a:sym typeface="Wingdings" panose="05000000000000000000" pitchFamily="2" charset="2"/>
                  </a:rPr>
                  <a:t>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  <a:sym typeface="Wingdings" panose="05000000000000000000" pitchFamily="2" charset="2"/>
                  </a:rPr>
                  <a:t>generalization good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  <a:sym typeface="Wingdings" panose="05000000000000000000" pitchFamily="2" charset="2"/>
                  </a:rPr>
                  <a:t>!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74C102B1-4DFB-0E80-8726-F0FD93133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0" y="1110532"/>
                <a:ext cx="11723315" cy="761979"/>
              </a:xfrm>
              <a:prstGeom prst="rect">
                <a:avLst/>
              </a:prstGeom>
              <a:blipFill>
                <a:blip r:embed="rId2"/>
                <a:stretch>
                  <a:fillRect l="-2706" r="-2597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120F5928-E7F8-1DA9-6060-E0D20C8B8AE4}"/>
              </a:ext>
            </a:extLst>
          </p:cNvPr>
          <p:cNvSpPr txBox="1">
            <a:spLocks/>
          </p:cNvSpPr>
          <p:nvPr/>
        </p:nvSpPr>
        <p:spPr>
          <a:xfrm>
            <a:off x="234342" y="4604500"/>
            <a:ext cx="11723315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How many data are needed for NNs?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023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Neural Network is too complex!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270141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chemeClr val="tx2"/>
                </a:solidFill>
              </a:rPr>
              <a:t>Let’s consider a simple case.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82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FD580-BB0B-5EC2-2E5C-32984076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regression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B1511-6E78-FA0F-8D2A-0019151A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047" y="972808"/>
            <a:ext cx="4944533" cy="4944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13BC17-963F-1193-ED9B-5050D8513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671" y="1729423"/>
            <a:ext cx="1744500" cy="357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BE00C1-26BD-BB1A-55D5-BA937D82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529" y="1908228"/>
            <a:ext cx="6641570" cy="37923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A0B820-E667-BECF-2595-BFE5020A27C7}"/>
              </a:ext>
            </a:extLst>
          </p:cNvPr>
          <p:cNvSpPr txBox="1"/>
          <p:nvPr/>
        </p:nvSpPr>
        <p:spPr>
          <a:xfrm>
            <a:off x="1696807" y="2721114"/>
            <a:ext cx="168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Target function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033194-740F-EE00-D7C7-DCA4DFBDF7E7}"/>
              </a:ext>
            </a:extLst>
          </p:cNvPr>
          <p:cNvSpPr txBox="1"/>
          <p:nvPr/>
        </p:nvSpPr>
        <p:spPr>
          <a:xfrm>
            <a:off x="5464841" y="1678091"/>
            <a:ext cx="168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Test error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671AD9-7E24-2E0F-6892-81BC042DEC8A}"/>
              </a:ext>
            </a:extLst>
          </p:cNvPr>
          <p:cNvSpPr txBox="1"/>
          <p:nvPr/>
        </p:nvSpPr>
        <p:spPr>
          <a:xfrm>
            <a:off x="1833746" y="1045646"/>
            <a:ext cx="168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Model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BFF07C-6387-7FCB-0C53-4B78F230DC4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34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949550-A13B-2249-BE76-86F6F2D1D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8664" y="3375128"/>
            <a:ext cx="6833336" cy="18058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95FD580-BB0B-5EC2-2E5C-32984076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Non-Linear regression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B1511-6E78-FA0F-8D2A-0019151A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2000" y="1731675"/>
            <a:ext cx="4944533" cy="412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13BC17-963F-1193-ED9B-5050D851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671" y="1729423"/>
            <a:ext cx="1744500" cy="357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BE00C1-26BD-BB1A-55D5-BA937D828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53020"/>
            <a:ext cx="5405273" cy="30149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FCCFDA-21D0-9718-D54D-95DDEE3E2652}"/>
              </a:ext>
            </a:extLst>
          </p:cNvPr>
          <p:cNvSpPr txBox="1"/>
          <p:nvPr/>
        </p:nvSpPr>
        <p:spPr>
          <a:xfrm>
            <a:off x="7213438" y="5403075"/>
            <a:ext cx="40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Start with small initialization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1B9CDF-D640-FD6E-35DB-A1FA8F5D1CE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476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0F133-EAB0-EB81-7B37-D98FD0C6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model for recovery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2E2716-9DB3-58F3-3EFF-843B9E3F8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linear regression: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Nyquist-Shannon sampling theorem: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 highest frequency</a:t>
                </a: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overdetermined/</a:t>
                </a:r>
                <a:r>
                  <a:rPr lang="en-US" altLang="zh-CN" sz="2400" b="0" i="0" u="none" strike="noStrike" baseline="0" dirty="0" err="1">
                    <a:latin typeface="NimbusRomNo9L-Regu"/>
                  </a:rPr>
                  <a:t>underparameterized</a:t>
                </a:r>
                <a:r>
                  <a:rPr lang="en-US" altLang="zh-CN" sz="2400" b="0" i="0" u="none" strike="noStrike" baseline="0" dirty="0">
                    <a:latin typeface="NimbusRomNo9L-Regu"/>
                  </a:rPr>
                  <a:t> regime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underdetermined/overparameterized regime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Traditional learning theory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 </a:t>
                </a:r>
                <a:r>
                  <a:rPr lang="en-US" altLang="zh-CN" sz="2400" b="0" i="0" u="none" strike="noStrike" baseline="0" dirty="0">
                    <a:latin typeface="NimbusRomNo9L-Regu"/>
                    <a:sym typeface="Wingdings" panose="05000000000000000000" pitchFamily="2" charset="2"/>
                  </a:rPr>
                  <a:t> overfit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2E2716-9DB3-58F3-3EFF-843B9E3F8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608381F-2BDA-579E-056E-0D911833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35" y="3598051"/>
            <a:ext cx="4944533" cy="49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099DC86-E349-3917-8FF4-34DA1C6A1157}"/>
                  </a:ext>
                </a:extLst>
              </p:cNvPr>
              <p:cNvSpPr txBox="1"/>
              <p:nvPr/>
            </p:nvSpPr>
            <p:spPr>
              <a:xfrm>
                <a:off x="4368145" y="4929091"/>
                <a:ext cx="3105978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1" lang="en-US" altLang="zh-CN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099DC86-E349-3917-8FF4-34DA1C6A1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145" y="4929091"/>
                <a:ext cx="3105978" cy="438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C4EC7E-44DD-A1E7-C734-40448873E045}"/>
                  </a:ext>
                </a:extLst>
              </p:cNvPr>
              <p:cNvSpPr txBox="1"/>
              <p:nvPr/>
            </p:nvSpPr>
            <p:spPr>
              <a:xfrm>
                <a:off x="3312135" y="5498561"/>
                <a:ext cx="60974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𝑠𝑝𝑎𝑛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{1,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/>
                  <a:t>, Dim(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2800" dirty="0"/>
                  <a:t>)=3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C4EC7E-44DD-A1E7-C734-40448873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35" y="5498561"/>
                <a:ext cx="6097424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D3B5A4D-521A-1E48-5A31-4A6224A2B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867" y="4277520"/>
            <a:ext cx="6242534" cy="520683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6D04947-5568-3CCF-054F-B125A40065A3}"/>
              </a:ext>
            </a:extLst>
          </p:cNvPr>
          <p:cNvCxnSpPr>
            <a:cxnSpLocks/>
          </p:cNvCxnSpPr>
          <p:nvPr/>
        </p:nvCxnSpPr>
        <p:spPr>
          <a:xfrm>
            <a:off x="10248348" y="5446643"/>
            <a:ext cx="1562410" cy="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3EAAA7B-657D-E66B-26C6-311071AAC518}"/>
              </a:ext>
            </a:extLst>
          </p:cNvPr>
          <p:cNvCxnSpPr>
            <a:cxnSpLocks/>
          </p:cNvCxnSpPr>
          <p:nvPr/>
        </p:nvCxnSpPr>
        <p:spPr>
          <a:xfrm flipV="1">
            <a:off x="10248348" y="4390887"/>
            <a:ext cx="618435" cy="10557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2BE5C6E-B720-94C8-0433-0AE8B2240F00}"/>
                  </a:ext>
                </a:extLst>
              </p:cNvPr>
              <p:cNvSpPr txBox="1"/>
              <p:nvPr/>
            </p:nvSpPr>
            <p:spPr>
              <a:xfrm>
                <a:off x="9409559" y="5243362"/>
                <a:ext cx="618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2BE5C6E-B720-94C8-0433-0AE8B2240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559" y="5243362"/>
                <a:ext cx="618435" cy="369332"/>
              </a:xfrm>
              <a:prstGeom prst="rect">
                <a:avLst/>
              </a:prstGeom>
              <a:blipFill>
                <a:blip r:embed="rId7"/>
                <a:stretch>
                  <a:fillRect l="-2970" r="-267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BBCFBE6-46B3-0A35-3DD7-6ACE1B42668E}"/>
              </a:ext>
            </a:extLst>
          </p:cNvPr>
          <p:cNvCxnSpPr>
            <a:cxnSpLocks/>
          </p:cNvCxnSpPr>
          <p:nvPr/>
        </p:nvCxnSpPr>
        <p:spPr>
          <a:xfrm>
            <a:off x="10248348" y="5461240"/>
            <a:ext cx="114206" cy="5019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3A6FFAA-C3D1-5F30-0518-3C00FAD92BF2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822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270141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Data number=parameter number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E5A07F-2BE4-BA0C-7295-5AAFA8955E57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915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BB1FC6A8-4593-509C-D66F-3FF4658BD6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701415"/>
                <a:ext cx="121920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j-cs"/>
                  </a:rPr>
                  <a:t>Data number</a:t>
                </a:r>
                <a14:m>
                  <m:oMath xmlns:m="http://schemas.openxmlformats.org/officeDocument/2006/math">
                    <m:r>
                      <a:rPr kumimoji="0" lang="en-US" altLang="zh-CN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/>
                        <a:cs typeface="+mj-cs"/>
                      </a:rPr>
                      <m:t>≤</m:t>
                    </m:r>
                  </m:oMath>
                </a14:m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j-cs"/>
                  </a:rPr>
                  <a:t>parameter number</a:t>
                </a: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j-cs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BB1FC6A8-4593-509C-D66F-3FF4658B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1415"/>
                <a:ext cx="12192000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8E2F852-7223-0837-AC0F-17547924847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322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270141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What is the most optimistic case?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8C28A3-48B0-4F4F-0DC6-BB1D4119F412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903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138945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What is the most optimistic case?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92055F4-B2D2-C4AB-4037-26C4D4C4C640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Initialize very close to global </a:t>
            </a: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minina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!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FD891B-D1B0-496A-53C6-F6A7D8E7095E}"/>
                  </a:ext>
                </a:extLst>
              </p:cNvPr>
              <p:cNvSpPr txBox="1"/>
              <p:nvPr/>
            </p:nvSpPr>
            <p:spPr>
              <a:xfrm>
                <a:off x="2133600" y="4993323"/>
                <a:ext cx="8168640" cy="632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lin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−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′)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FD891B-D1B0-496A-53C6-F6A7D8E70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993323"/>
                <a:ext cx="8168640" cy="6324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0D6642E-1A19-01B1-3F18-F5CEBF300E21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2FB4FC-D557-8675-7E40-3CBAFC06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神经网络越来越大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8DF00-9951-AEC1-8188-4CC5B1E5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20" y="960783"/>
            <a:ext cx="7313785" cy="45923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7FC7E8-2215-B418-4313-ABC272FD6B41}"/>
              </a:ext>
            </a:extLst>
          </p:cNvPr>
          <p:cNvSpPr txBox="1"/>
          <p:nvPr/>
        </p:nvSpPr>
        <p:spPr>
          <a:xfrm>
            <a:off x="5595488" y="5553160"/>
            <a:ext cx="6351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Guillaume Hocquet. Class Incremental Continual Learning in Deep Neural Networks. Université Paris-Saclay, 2021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C7E8EB-F930-BD5C-7C5E-D59EA380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20" y="1010431"/>
            <a:ext cx="3662669" cy="45768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2ED929-EA6A-FDCC-7E17-FE6B90991C4F}"/>
              </a:ext>
            </a:extLst>
          </p:cNvPr>
          <p:cNvSpPr txBox="1"/>
          <p:nvPr/>
        </p:nvSpPr>
        <p:spPr>
          <a:xfrm>
            <a:off x="975808" y="5737826"/>
            <a:ext cx="303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Suzana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Herculano-Houzel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2009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287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F85AC-9E83-7E59-7421-030791A2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NimbusRomNo9L-Medi"/>
              </a:rPr>
              <a:t>Sample size estimate through linearization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AAB80357-C652-1336-D2A5-9A236559833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66480" y="984822"/>
                <a:ext cx="8527471" cy="5040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rtl="0" eaLnBrk="0" fontAlgn="base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Medi"/>
                    <a:ea typeface="等线"/>
                    <a:cs typeface="+mn-cs"/>
                  </a:rPr>
                  <a:t>Linearization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𝜣</m:t>
                        </m:r>
                      </m:e>
                      <m:sub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𝒇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: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lin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−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′)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(linear) regression problem: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Optimistic sample size :  </a:t>
                </a:r>
              </a:p>
            </p:txBody>
          </p:sp>
        </mc:Choice>
        <mc:Fallback xmlns="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AAB80357-C652-1336-D2A5-9A2365598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6480" y="984822"/>
                <a:ext cx="8527471" cy="5040137"/>
              </a:xfrm>
              <a:prstGeom prst="rect">
                <a:avLst/>
              </a:prstGeom>
              <a:blipFill>
                <a:blip r:embed="rId2"/>
                <a:stretch>
                  <a:fillRect l="-15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99187F4-121C-0A14-C3CD-770B1DEC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04" y="2757336"/>
            <a:ext cx="5061098" cy="94953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A06EF6F-8642-AE48-6C66-0BDC44580735}"/>
              </a:ext>
            </a:extLst>
          </p:cNvPr>
          <p:cNvGrpSpPr/>
          <p:nvPr/>
        </p:nvGrpSpPr>
        <p:grpSpPr>
          <a:xfrm>
            <a:off x="566479" y="4982357"/>
            <a:ext cx="7550360" cy="655275"/>
            <a:chOff x="646426" y="5746854"/>
            <a:chExt cx="7550360" cy="6552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44E557D-3C4B-E64A-9034-94F24DFD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5404" y="5746854"/>
              <a:ext cx="4821382" cy="6552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E4A548B-C9DD-EF0D-8711-9D606BF72A96}"/>
                    </a:ext>
                  </a:extLst>
                </p:cNvPr>
                <p:cNvSpPr txBox="1"/>
                <p:nvPr/>
              </p:nvSpPr>
              <p:spPr>
                <a:xfrm>
                  <a:off x="646426" y="5843658"/>
                  <a:ext cx="38588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Model rank at </a:t>
                  </a:r>
                  <a14:m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𝜽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a14:m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：</a:t>
                  </a: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4320061-A310-E940-AB67-A0457DA7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" y="5843658"/>
                  <a:ext cx="385885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370"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AE8ABE8-E70F-8504-0CF2-9DFC0F2B9E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13" t="7683" r="213"/>
          <a:stretch/>
        </p:blipFill>
        <p:spPr>
          <a:xfrm>
            <a:off x="4359708" y="3970275"/>
            <a:ext cx="3434470" cy="4227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B6AB0B-E742-A2D1-D3B2-3AEB6B41589B}"/>
              </a:ext>
            </a:extLst>
          </p:cNvPr>
          <p:cNvSpPr txBox="1"/>
          <p:nvPr/>
        </p:nvSpPr>
        <p:spPr>
          <a:xfrm>
            <a:off x="8521909" y="3706874"/>
            <a:ext cx="33428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 Condensed Case: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DIM is very small!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8CCC7F-7B01-6B6F-E74B-6E726CDEA75A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9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Local effective degrees of freedom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2681605" y="1025525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NL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Tangent function space:</a:t>
                </a:r>
              </a:p>
              <a:p>
                <a:pPr marL="0" indent="0">
                  <a:buNone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2-d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3-d for other parameter points.</a:t>
                </a:r>
              </a:p>
              <a:p>
                <a:pPr marL="457200" lvl="1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2681605" y="1025525"/>
                <a:ext cx="8372475" cy="4921250"/>
              </a:xfrm>
              <a:blipFill>
                <a:blip r:embed="rId2"/>
                <a:stretch>
                  <a:fillRect l="-1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20AA6B7-7808-439D-8211-3E63E7001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146" y="2053983"/>
            <a:ext cx="6627209" cy="41001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B5F90FF-FDFD-4CD2-997F-E8E8A331128F}"/>
              </a:ext>
            </a:extLst>
          </p:cNvPr>
          <p:cNvCxnSpPr>
            <a:cxnSpLocks/>
          </p:cNvCxnSpPr>
          <p:nvPr/>
        </p:nvCxnSpPr>
        <p:spPr>
          <a:xfrm flipH="1">
            <a:off x="1507700" y="4576020"/>
            <a:ext cx="13321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8233363-4B10-4A20-A01E-C3AD53E13123}"/>
              </a:ext>
            </a:extLst>
          </p:cNvPr>
          <p:cNvCxnSpPr>
            <a:cxnSpLocks/>
          </p:cNvCxnSpPr>
          <p:nvPr/>
        </p:nvCxnSpPr>
        <p:spPr>
          <a:xfrm flipV="1">
            <a:off x="2833252" y="3585968"/>
            <a:ext cx="786120" cy="993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798BB66-C021-4C8D-BD1B-357F95D3AFD7}"/>
              </a:ext>
            </a:extLst>
          </p:cNvPr>
          <p:cNvCxnSpPr>
            <a:cxnSpLocks/>
          </p:cNvCxnSpPr>
          <p:nvPr/>
        </p:nvCxnSpPr>
        <p:spPr>
          <a:xfrm flipH="1">
            <a:off x="5449268" y="4596390"/>
            <a:ext cx="13321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550E594-1B91-4144-9404-93AE15A0E0D7}"/>
              </a:ext>
            </a:extLst>
          </p:cNvPr>
          <p:cNvCxnSpPr>
            <a:cxnSpLocks/>
          </p:cNvCxnSpPr>
          <p:nvPr/>
        </p:nvCxnSpPr>
        <p:spPr>
          <a:xfrm flipV="1">
            <a:off x="6774821" y="3486028"/>
            <a:ext cx="607407" cy="1113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1AD4F1-1895-44F3-BB9B-E1BCBFD5FE5C}"/>
              </a:ext>
            </a:extLst>
          </p:cNvPr>
          <p:cNvCxnSpPr>
            <a:cxnSpLocks/>
          </p:cNvCxnSpPr>
          <p:nvPr/>
        </p:nvCxnSpPr>
        <p:spPr>
          <a:xfrm>
            <a:off x="6781399" y="4599007"/>
            <a:ext cx="824495" cy="937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55ECDD0-14E5-488D-9B9A-3FA2F3B5B306}"/>
                  </a:ext>
                </a:extLst>
              </p:cNvPr>
              <p:cNvSpPr/>
              <p:nvPr/>
            </p:nvSpPr>
            <p:spPr>
              <a:xfrm>
                <a:off x="2729627" y="3655276"/>
                <a:ext cx="5656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等线 Light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55ECDD0-14E5-488D-9B9A-3FA2F3B5B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27" y="3655276"/>
                <a:ext cx="565604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10C291E-7CE4-4F97-AB54-C4D4D1EEBFDA}"/>
                  </a:ext>
                </a:extLst>
              </p:cNvPr>
              <p:cNvSpPr/>
              <p:nvPr/>
            </p:nvSpPr>
            <p:spPr>
              <a:xfrm>
                <a:off x="1567007" y="4537607"/>
                <a:ext cx="907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10C291E-7CE4-4F97-AB54-C4D4D1EEB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07" y="4537607"/>
                <a:ext cx="90762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C19571E-AA0F-46CE-9D84-EB6D9A178998}"/>
                  </a:ext>
                </a:extLst>
              </p:cNvPr>
              <p:cNvSpPr/>
              <p:nvPr/>
            </p:nvSpPr>
            <p:spPr>
              <a:xfrm>
                <a:off x="5572518" y="4545487"/>
                <a:ext cx="907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C19571E-AA0F-46CE-9D84-EB6D9A178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518" y="4545487"/>
                <a:ext cx="9076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8256D84-A5DE-4A27-8EDB-E2885C8186BA}"/>
                  </a:ext>
                </a:extLst>
              </p:cNvPr>
              <p:cNvSpPr/>
              <p:nvPr/>
            </p:nvSpPr>
            <p:spPr>
              <a:xfrm>
                <a:off x="6582387" y="3620975"/>
                <a:ext cx="5656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等线 Light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8256D84-A5DE-4A27-8EDB-E2885C818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387" y="3620975"/>
                <a:ext cx="5656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CB17804-3E8A-4309-85D1-B04C60348298}"/>
                  </a:ext>
                </a:extLst>
              </p:cNvPr>
              <p:cNvSpPr/>
              <p:nvPr/>
            </p:nvSpPr>
            <p:spPr>
              <a:xfrm>
                <a:off x="7160517" y="4654383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等线 Light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CB17804-3E8A-4309-85D1-B04C603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517" y="4654383"/>
                <a:ext cx="572721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610650-26C4-43E3-B16D-79C9B742240D}"/>
                  </a:ext>
                </a:extLst>
              </p:cNvPr>
              <p:cNvSpPr/>
              <p:nvPr/>
            </p:nvSpPr>
            <p:spPr>
              <a:xfrm>
                <a:off x="2695248" y="4596391"/>
                <a:ext cx="1510926" cy="1219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1,0,0,0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等线 Light" panose="02010600030101010101" pitchFamily="2" charset="-122"/>
                  <a:ea typeface="微软雅黑" panose="020B0503020204020204" pitchFamily="34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0,1,0,0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1,1,0,0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610650-26C4-43E3-B16D-79C9B7422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248" y="4596391"/>
                <a:ext cx="1510926" cy="12199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2D655905-BF0A-4E84-8660-68060813A7B2}"/>
              </a:ext>
            </a:extLst>
          </p:cNvPr>
          <p:cNvSpPr txBox="1"/>
          <p:nvPr/>
        </p:nvSpPr>
        <p:spPr>
          <a:xfrm>
            <a:off x="625490" y="3661736"/>
            <a:ext cx="19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linearly stable with 2 samples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468ADFE-E64A-459E-9CF8-3BA47CF216C5}"/>
              </a:ext>
            </a:extLst>
          </p:cNvPr>
          <p:cNvSpPr txBox="1"/>
          <p:nvPr/>
        </p:nvSpPr>
        <p:spPr>
          <a:xfrm>
            <a:off x="7507357" y="3745503"/>
            <a:ext cx="19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linearly stable with 3 samples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AD57A3-A997-C605-E4D3-46DEF8B6CEA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48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1819740" y="968375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Given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, 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,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⋅;</m:t>
                            </m:r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),</a:t>
                </a: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target </a:t>
                </a:r>
                <a:r>
                  <a:rPr lang="en-US" altLang="zh-CN" sz="2800" dirty="0" err="1">
                    <a:solidFill>
                      <a:srgbClr val="0000CC"/>
                    </a:solidFill>
                  </a:rPr>
                  <a:t>stratifold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≔{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⋅;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>
                  <a:solidFill>
                    <a:srgbClr val="0000CC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1819740" y="968375"/>
                <a:ext cx="8372475" cy="4921250"/>
              </a:xfrm>
              <a:blipFill>
                <a:blip r:embed="rId2"/>
                <a:stretch>
                  <a:fillRect l="-1529" t="-13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8115" y="90062"/>
            <a:ext cx="11163300" cy="573088"/>
          </a:xfrm>
        </p:spPr>
        <p:txBody>
          <a:bodyPr/>
          <a:lstStyle/>
          <a:p>
            <a:r>
              <a:rPr lang="en-US" altLang="zh-CN" dirty="0"/>
              <a:t>Model rank as “effective size of parameters”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A6C394-562B-485F-9976-0808106D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756" y="1667681"/>
            <a:ext cx="6380018" cy="7807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A50338-75B4-483D-8D22-FB6CD5E40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84" y="3388716"/>
            <a:ext cx="4779299" cy="7807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C352A4-01A3-B75F-FB6B-C9B27554713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096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816130" y="1056523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Model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NL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Rank stratification over the parameter space:</a:t>
                </a:r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0000CC"/>
                  </a:solidFill>
                </a:endParaRPr>
              </a:p>
              <a:p>
                <a:pPr marL="0" indent="0">
                  <a:buNone/>
                </a:pPr>
                <a:endParaRPr lang="en-US" altLang="zh-CN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Rank stratification over the function space:</a:t>
                </a:r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816130" y="1056523"/>
                <a:ext cx="8372475" cy="4921250"/>
              </a:xfrm>
              <a:blipFill>
                <a:blip r:embed="rId2"/>
                <a:stretch>
                  <a:fillRect l="-1529" t="-1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9781" y="70463"/>
            <a:ext cx="11163300" cy="573088"/>
          </a:xfrm>
        </p:spPr>
        <p:txBody>
          <a:bodyPr/>
          <a:lstStyle/>
          <a:p>
            <a:r>
              <a:rPr lang="en-US" altLang="zh-CN" dirty="0"/>
              <a:t>Rank depends on parameter for non-linear model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D0AEE8-8AD8-4219-B4F9-ED2AB41B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56" y="2297754"/>
            <a:ext cx="7514708" cy="8946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3BCA51-6759-4FAF-BE8E-2859DF51D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56" y="3965942"/>
            <a:ext cx="8183880" cy="935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4406DA-2A85-40D2-A067-5EBEF701B1B2}"/>
                  </a:ext>
                </a:extLst>
              </p:cNvPr>
              <p:cNvSpPr/>
              <p:nvPr/>
            </p:nvSpPr>
            <p:spPr>
              <a:xfrm>
                <a:off x="989956" y="5454553"/>
                <a:ext cx="82226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VS.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 Antiqua"/>
                    <a:ea typeface="微软雅黑" panose="020B0503020204020204" pitchFamily="34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;</m:t>
                        </m:r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𝜽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：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constant rank-3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4406DA-2A85-40D2-A067-5EBEF701B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56" y="5454553"/>
                <a:ext cx="8222636" cy="523220"/>
              </a:xfrm>
              <a:prstGeom prst="rect">
                <a:avLst/>
              </a:prstGeom>
              <a:blipFill>
                <a:blip r:embed="rId5"/>
                <a:stretch>
                  <a:fillRect l="-1483" t="-13953" r="-297" b="-3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C7F22AD-17C4-2AD6-18EB-41479183B603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4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9F05F-B913-CF9E-072C-F08B6971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stability in local recovery	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38C927-060C-35F0-DF3B-48539904F4D4}"/>
              </a:ext>
            </a:extLst>
          </p:cNvPr>
          <p:cNvSpPr txBox="1"/>
          <p:nvPr/>
        </p:nvSpPr>
        <p:spPr>
          <a:xfrm>
            <a:off x="486138" y="885935"/>
            <a:ext cx="8629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When data size&gt;dim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(Tangent space), linearly stable for local optimization.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2F1FB47-A07D-312D-9B7D-EEBC6A3F3293}"/>
              </a:ext>
            </a:extLst>
          </p:cNvPr>
          <p:cNvCxnSpPr>
            <a:cxnSpLocks/>
          </p:cNvCxnSpPr>
          <p:nvPr/>
        </p:nvCxnSpPr>
        <p:spPr>
          <a:xfrm>
            <a:off x="2350052" y="2951533"/>
            <a:ext cx="1562410" cy="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471B64-FC84-F942-726F-D09FF249B2C1}"/>
              </a:ext>
            </a:extLst>
          </p:cNvPr>
          <p:cNvCxnSpPr>
            <a:cxnSpLocks/>
          </p:cNvCxnSpPr>
          <p:nvPr/>
        </p:nvCxnSpPr>
        <p:spPr>
          <a:xfrm flipV="1">
            <a:off x="2350052" y="1895777"/>
            <a:ext cx="618435" cy="10557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071391-5D32-D56E-6A79-54B8CAD5DDD1}"/>
                  </a:ext>
                </a:extLst>
              </p:cNvPr>
              <p:cNvSpPr txBox="1"/>
              <p:nvPr/>
            </p:nvSpPr>
            <p:spPr>
              <a:xfrm>
                <a:off x="1511263" y="2748252"/>
                <a:ext cx="618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071391-5D32-D56E-6A79-54B8CAD5D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263" y="2748252"/>
                <a:ext cx="618435" cy="369332"/>
              </a:xfrm>
              <a:prstGeom prst="rect">
                <a:avLst/>
              </a:prstGeom>
              <a:blipFill>
                <a:blip r:embed="rId2"/>
                <a:stretch>
                  <a:fillRect l="-2970" r="-27723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681922B-B5FB-BEAA-A666-9EF464CC7581}"/>
              </a:ext>
            </a:extLst>
          </p:cNvPr>
          <p:cNvCxnSpPr>
            <a:cxnSpLocks/>
          </p:cNvCxnSpPr>
          <p:nvPr/>
        </p:nvCxnSpPr>
        <p:spPr>
          <a:xfrm>
            <a:off x="8989392" y="2912446"/>
            <a:ext cx="1562410" cy="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07F95E7-3D74-C073-F773-941F54546AEE}"/>
              </a:ext>
            </a:extLst>
          </p:cNvPr>
          <p:cNvCxnSpPr>
            <a:cxnSpLocks/>
          </p:cNvCxnSpPr>
          <p:nvPr/>
        </p:nvCxnSpPr>
        <p:spPr>
          <a:xfrm flipV="1">
            <a:off x="8989392" y="1856690"/>
            <a:ext cx="618435" cy="10557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0A0F0F-EEDF-E0D7-ED00-904339010D1E}"/>
                  </a:ext>
                </a:extLst>
              </p:cNvPr>
              <p:cNvSpPr txBox="1"/>
              <p:nvPr/>
            </p:nvSpPr>
            <p:spPr>
              <a:xfrm>
                <a:off x="8150603" y="2709165"/>
                <a:ext cx="618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0A0F0F-EEDF-E0D7-ED00-904339010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603" y="2709165"/>
                <a:ext cx="618435" cy="369332"/>
              </a:xfrm>
              <a:prstGeom prst="rect">
                <a:avLst/>
              </a:prstGeom>
              <a:blipFill>
                <a:blip r:embed="rId3"/>
                <a:stretch>
                  <a:fillRect l="-2970" r="-2772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406799C-F512-6EA0-92E1-77F0E6281B0B}"/>
              </a:ext>
            </a:extLst>
          </p:cNvPr>
          <p:cNvCxnSpPr>
            <a:cxnSpLocks/>
          </p:cNvCxnSpPr>
          <p:nvPr/>
        </p:nvCxnSpPr>
        <p:spPr>
          <a:xfrm>
            <a:off x="8989392" y="2927043"/>
            <a:ext cx="114206" cy="5019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972DC33-E8D7-B298-9274-34A6921F548B}"/>
                  </a:ext>
                </a:extLst>
              </p:cNvPr>
              <p:cNvSpPr txBox="1"/>
              <p:nvPr/>
            </p:nvSpPr>
            <p:spPr>
              <a:xfrm>
                <a:off x="2078383" y="3641719"/>
                <a:ext cx="6934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≥2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972DC33-E8D7-B298-9274-34A6921F5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383" y="3641719"/>
                <a:ext cx="693460" cy="307777"/>
              </a:xfrm>
              <a:prstGeom prst="rect">
                <a:avLst/>
              </a:prstGeom>
              <a:blipFill>
                <a:blip r:embed="rId4"/>
                <a:stretch>
                  <a:fillRect l="-4386" r="-7018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67AAFF-B39A-8C47-24F3-D635333C3A9C}"/>
                  </a:ext>
                </a:extLst>
              </p:cNvPr>
              <p:cNvSpPr txBox="1"/>
              <p:nvPr/>
            </p:nvSpPr>
            <p:spPr>
              <a:xfrm>
                <a:off x="8836992" y="3641718"/>
                <a:ext cx="6934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≥3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67AAFF-B39A-8C47-24F3-D635333C3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992" y="3641718"/>
                <a:ext cx="693460" cy="307777"/>
              </a:xfrm>
              <a:prstGeom prst="rect">
                <a:avLst/>
              </a:prstGeom>
              <a:blipFill>
                <a:blip r:embed="rId5"/>
                <a:stretch>
                  <a:fillRect l="-4425" r="-7965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53AE240-93DE-3019-B582-494FF2765965}"/>
              </a:ext>
            </a:extLst>
          </p:cNvPr>
          <p:cNvSpPr txBox="1"/>
          <p:nvPr/>
        </p:nvSpPr>
        <p:spPr>
          <a:xfrm>
            <a:off x="46382" y="4626849"/>
            <a:ext cx="120992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Linear stability hypothesis: </a:t>
            </a:r>
          </a:p>
          <a:p>
            <a:pPr algn="ctr"/>
            <a:r>
              <a:rPr kumimoji="1" lang="en-US" altLang="zh-CN" sz="4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Non-linear trainings prefer linear stable point</a:t>
            </a:r>
            <a:endParaRPr lang="zh-CN" altLang="en-US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22665F-8605-A9E1-8DD7-B5D0C8193603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602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9F05F-B913-CF9E-072C-F08B6971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stability hypothesis: prefer linear stable point	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38C927-060C-35F0-DF3B-48539904F4D4}"/>
              </a:ext>
            </a:extLst>
          </p:cNvPr>
          <p:cNvSpPr txBox="1"/>
          <p:nvPr/>
        </p:nvSpPr>
        <p:spPr>
          <a:xfrm>
            <a:off x="121640" y="884928"/>
            <a:ext cx="119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solidFill>
                  <a:schemeClr val="tx2"/>
                </a:solidFill>
                <a:latin typeface="NimbusRomNo9L-ReguItal"/>
              </a:rPr>
              <a:t>Linearly stable global minimizers are more likely to be selected by a nonlinear training process.</a:t>
            </a:r>
            <a:endParaRPr kumimoji="1" lang="zh-CN" altLang="en-US" sz="2400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D991DF-FFD8-D86A-2470-D77DAAFC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166" y="1770806"/>
            <a:ext cx="4221109" cy="3521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E388A-61A1-C6A3-A715-3F7313EA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74" y="2252279"/>
            <a:ext cx="7772400" cy="81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DFFEC9-08B7-7E24-CDD1-92D1C255C7E4}"/>
                  </a:ext>
                </a:extLst>
              </p:cNvPr>
              <p:cNvSpPr txBox="1"/>
              <p:nvPr/>
            </p:nvSpPr>
            <p:spPr>
              <a:xfrm>
                <a:off x="121640" y="3558145"/>
                <a:ext cx="3635513" cy="1970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dirty="0">
                    <a:solidFill>
                      <a:schemeClr val="tx2"/>
                    </a:solidFill>
                  </a:rPr>
                  <a:t>Example: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tx2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chemeClr val="tx2"/>
                              </a:solidFill>
                            </a:rPr>
                            <m:t>rank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20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=0}</m:t>
                      </m:r>
                    </m:oMath>
                  </m:oMathPara>
                </a14:m>
                <a:endParaRPr lang="en-US" altLang="zh-CN" sz="20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1, 1,0,0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20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DFFEC9-08B7-7E24-CDD1-92D1C255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40" y="3558145"/>
                <a:ext cx="3635513" cy="1970861"/>
              </a:xfrm>
              <a:prstGeom prst="rect">
                <a:avLst/>
              </a:prstGeom>
              <a:blipFill>
                <a:blip r:embed="rId4"/>
                <a:stretch>
                  <a:fillRect l="-1846" t="-1548" r="-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BFA892A-C27B-E089-4788-2FE3D662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5095" y="3429000"/>
            <a:ext cx="8091436" cy="2138381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8A95291-006F-7B9F-8156-39D923DCD56B}"/>
              </a:ext>
            </a:extLst>
          </p:cNvPr>
          <p:cNvSpPr/>
          <p:nvPr/>
        </p:nvSpPr>
        <p:spPr>
          <a:xfrm>
            <a:off x="9321800" y="3809701"/>
            <a:ext cx="2072640" cy="2265680"/>
          </a:xfrm>
          <a:prstGeom prst="ellipse">
            <a:avLst/>
          </a:prstGeom>
          <a:noFill/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136D21-DE44-BCD6-6950-CAFCBEE4E47B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461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Rank stratification for matrix factorization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1848485" y="968375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Model</a:t>
                </a:r>
                <a:r>
                  <a:rPr lang="zh-CN" altLang="en-US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𝑨𝑩</m:t>
                    </m:r>
                  </m:oMath>
                </a14:m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Rank stratification over the parameter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𝑨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𝑩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Rank stratification over the function space:</a:t>
                </a:r>
              </a:p>
              <a:p>
                <a:pPr marL="0" indent="0">
                  <a:buNone/>
                </a:pPr>
                <a:endParaRPr lang="en-US" altLang="zh-CN" sz="28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1848485" y="968375"/>
                <a:ext cx="8372475" cy="4921250"/>
              </a:xfrm>
              <a:blipFill>
                <a:blip r:embed="rId2"/>
                <a:stretch>
                  <a:fillRect l="-1528" t="-1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D89637F-87AF-4AA6-AD0A-DBE1EF9C8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"/>
          <a:stretch/>
        </p:blipFill>
        <p:spPr>
          <a:xfrm>
            <a:off x="3009859" y="3523878"/>
            <a:ext cx="5354374" cy="26079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D39B93-15C8-2700-DA84-0D449927B92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571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Demonstration of linear stability hypothesis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8EE876-3A3E-4BC5-B51A-61F721B4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98" y="1864942"/>
            <a:ext cx="6658803" cy="40689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86E2A8D-EFB1-48C0-AACF-389465644EFE}"/>
                  </a:ext>
                </a:extLst>
              </p:cNvPr>
              <p:cNvSpPr/>
              <p:nvPr/>
            </p:nvSpPr>
            <p:spPr>
              <a:xfrm>
                <a:off x="3890977" y="1258711"/>
                <a:ext cx="4277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28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28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</m:oMath>
                </a14:m>
                <a:r>
                  <a:rPr lang="zh-CN" altLang="en-US" sz="2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matrix completion</a:t>
                </a:r>
                <a:endParaRPr lang="zh-CN" altLang="en-US" sz="2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86E2A8D-EFB1-48C0-AACF-389465644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977" y="1258711"/>
                <a:ext cx="4277966" cy="523220"/>
              </a:xfrm>
              <a:prstGeom prst="rect">
                <a:avLst/>
              </a:prstGeom>
              <a:blipFill>
                <a:blip r:embed="rId3"/>
                <a:stretch>
                  <a:fillRect t="-11628" r="-170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B18AA568-7B71-F897-35C5-BC6F22635574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706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C4011-95EC-0868-96B1-A00D2965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new regime: </a:t>
            </a:r>
            <a:r>
              <a:rPr kumimoji="1" lang="en-US" altLang="zh-CN" sz="3200" dirty="0"/>
              <a:t>Quasi-determined regime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11A55E-5D7C-A192-84EB-6816AC5D6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Over-determined regime: data size &gt; para size</a:t>
                </a:r>
              </a:p>
              <a:p>
                <a:r>
                  <a:rPr lang="en-US" altLang="zh-CN" dirty="0"/>
                  <a:t>Under-determined regime: data size &lt; para size</a:t>
                </a:r>
              </a:p>
              <a:p>
                <a:r>
                  <a:rPr lang="en-US" altLang="zh-CN" dirty="0"/>
                  <a:t>For non-linear models:</a:t>
                </a:r>
              </a:p>
              <a:p>
                <a:pPr marL="0" indent="0" algn="ctr">
                  <a:buNone/>
                </a:pPr>
                <a:r>
                  <a:rPr kumimoji="1" lang="en-US" altLang="zh-CN" sz="3200" dirty="0">
                    <a:solidFill>
                      <a:schemeClr val="tx1"/>
                    </a:solidFill>
                  </a:rPr>
                  <a:t>Quasi-determined regime: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800" dirty="0"/>
                          <m:t>rank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b="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dirty="0"/>
                  <a:t>&lt;data size&lt;para size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11A55E-5D7C-A192-84EB-6816AC5D6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4" t="-1143" r="-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79013DE-2343-2527-1BCA-1D8E14719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60" y="3366565"/>
            <a:ext cx="8535401" cy="28675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57AC53-32BE-B627-51BE-074EDF9F4CD3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611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神经网络的乐观估计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591688-649B-BC5E-AFF8-C8D3E645FB3F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8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Start from traditional generalization gap</a:t>
            </a:r>
            <a:endParaRPr lang="zh-CN" altLang="en-US" dirty="0"/>
          </a:p>
        </p:txBody>
      </p:sp>
      <p:pic>
        <p:nvPicPr>
          <p:cNvPr id="18" name="Picture 8" descr="var_bias_sample">
            <a:extLst>
              <a:ext uri="{FF2B5EF4-FFF2-40B4-BE49-F238E27FC236}">
                <a16:creationId xmlns:a16="http://schemas.microsoft.com/office/drawing/2014/main" id="{827D767B-254F-47A7-B67D-9A41F67C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36" y="2474622"/>
            <a:ext cx="4267200" cy="279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CFDAEE-0E1F-4D74-B099-8F79C3097CF3}"/>
              </a:ext>
            </a:extLst>
          </p:cNvPr>
          <p:cNvCxnSpPr/>
          <p:nvPr/>
        </p:nvCxnSpPr>
        <p:spPr>
          <a:xfrm>
            <a:off x="10864641" y="3773860"/>
            <a:ext cx="0" cy="914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17C69F9-FA8C-401F-BDC6-3707EA5830ED}"/>
              </a:ext>
            </a:extLst>
          </p:cNvPr>
          <p:cNvSpPr txBox="1"/>
          <p:nvPr/>
        </p:nvSpPr>
        <p:spPr>
          <a:xfrm>
            <a:off x="8621149" y="1928399"/>
            <a:ext cx="275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Generalization Gap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96E02E-EA2B-445C-A40A-635F29BC5220}"/>
              </a:ext>
            </a:extLst>
          </p:cNvPr>
          <p:cNvSpPr txBox="1"/>
          <p:nvPr/>
        </p:nvSpPr>
        <p:spPr>
          <a:xfrm>
            <a:off x="2868603" y="1018135"/>
            <a:ext cx="686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 complexity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 Large generalization gap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39AD26-FD0B-49E4-AF30-3703605D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7" y="2328509"/>
            <a:ext cx="6905699" cy="294804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664D49B-DE43-7A0B-1FC7-7778B7988B56}"/>
              </a:ext>
            </a:extLst>
          </p:cNvPr>
          <p:cNvSpPr txBox="1">
            <a:spLocks/>
          </p:cNvSpPr>
          <p:nvPr/>
        </p:nvSpPr>
        <p:spPr>
          <a:xfrm>
            <a:off x="1509279" y="5276556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Traditional wisdom: Too complex is trouble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7055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6BBDDE6-C7D1-6C69-C9E8-0163FA4605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sz="3200" dirty="0">
                    <a:latin typeface="NimbusRomNo9L-Medi"/>
                  </a:rPr>
                  <a:t>Optimistic sample size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6BBDDE6-C7D1-6C69-C9E8-0163FA460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88" b="-32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1">
                <a:extLst>
                  <a:ext uri="{FF2B5EF4-FFF2-40B4-BE49-F238E27FC236}">
                    <a16:creationId xmlns:a16="http://schemas.microsoft.com/office/drawing/2014/main" id="{7378FE3A-6B9E-A7D1-3DF1-7D1A268F582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7629" y="989115"/>
                <a:ext cx="8527471" cy="5040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rtl="0" eaLnBrk="0" fontAlgn="base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The “optimal” 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in</a:t>
                </a: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𝜣</m:t>
                        </m:r>
                      </m:e>
                      <m:sub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𝒇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argmin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等线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The optimistic sample size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≔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内容占位符 1">
                <a:extLst>
                  <a:ext uri="{FF2B5EF4-FFF2-40B4-BE49-F238E27FC236}">
                    <a16:creationId xmlns:a16="http://schemas.microsoft.com/office/drawing/2014/main" id="{7378FE3A-6B9E-A7D1-3DF1-7D1A268F5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629" y="989115"/>
                <a:ext cx="8527471" cy="5040137"/>
              </a:xfrm>
              <a:prstGeom prst="rect">
                <a:avLst/>
              </a:prstGeom>
              <a:blipFill>
                <a:blip r:embed="rId3"/>
                <a:stretch>
                  <a:fillRect l="-15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37F0C4F2-FE9C-5212-14B9-056796195C70}"/>
              </a:ext>
            </a:extLst>
          </p:cNvPr>
          <p:cNvGrpSpPr/>
          <p:nvPr/>
        </p:nvGrpSpPr>
        <p:grpSpPr>
          <a:xfrm>
            <a:off x="411014" y="4700739"/>
            <a:ext cx="6763113" cy="667397"/>
            <a:chOff x="1244722" y="4647171"/>
            <a:chExt cx="6763113" cy="6673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6A021A-5EE2-6AD4-83BD-E0FE888A7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3" t="50772" r="597" b="39030"/>
            <a:stretch/>
          </p:blipFill>
          <p:spPr>
            <a:xfrm>
              <a:off x="1347536" y="4647171"/>
              <a:ext cx="6660299" cy="26728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3B412D9-216D-E81C-A4D8-30B751C5B8F6}"/>
                </a:ext>
              </a:extLst>
            </p:cNvPr>
            <p:cNvSpPr txBox="1"/>
            <p:nvPr/>
          </p:nvSpPr>
          <p:spPr>
            <a:xfrm>
              <a:off x="6107667" y="4903189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3FFDF8DC-6F22-40EA-75FB-86AB0C2A52F3}"/>
                </a:ext>
              </a:extLst>
            </p:cNvPr>
            <p:cNvSpPr/>
            <p:nvPr/>
          </p:nvSpPr>
          <p:spPr>
            <a:xfrm>
              <a:off x="1312535" y="4672628"/>
              <a:ext cx="166256" cy="179380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/>
                <a:ea typeface="等线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6B26E6-3028-A848-D002-82C6D98F7C0E}"/>
                </a:ext>
              </a:extLst>
            </p:cNvPr>
            <p:cNvSpPr txBox="1"/>
            <p:nvPr/>
          </p:nvSpPr>
          <p:spPr>
            <a:xfrm>
              <a:off x="1244722" y="491445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81D585BA-1D44-B243-3371-E88A0983920B}"/>
                    </a:ext>
                  </a:extLst>
                </p:cNvPr>
                <p:cNvSpPr txBox="1"/>
                <p:nvPr/>
              </p:nvSpPr>
              <p:spPr>
                <a:xfrm>
                  <a:off x="2984329" y="4861197"/>
                  <a:ext cx="468138" cy="431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6D1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 (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6D1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 )</m:t>
                      </m:r>
                    </m:oMath>
                  </a14:m>
                  <a:r>
                    <a: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86D1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287E848-63D1-CD4B-7AA8-213ECC87B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329" y="4861197"/>
                  <a:ext cx="468138" cy="431978"/>
                </a:xfrm>
                <a:prstGeom prst="rect">
                  <a:avLst/>
                </a:prstGeom>
                <a:blipFill>
                  <a:blip r:embed="rId5"/>
                  <a:stretch>
                    <a:fillRect r="-149351" b="-70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6D79CE14-8D1E-C1DA-E06B-9E2ABF8DB5E3}"/>
              </a:ext>
            </a:extLst>
          </p:cNvPr>
          <p:cNvSpPr/>
          <p:nvPr/>
        </p:nvSpPr>
        <p:spPr>
          <a:xfrm>
            <a:off x="8112094" y="887931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B50DA34-C5F4-13B4-A84B-AA648CBBA3DC}"/>
              </a:ext>
            </a:extLst>
          </p:cNvPr>
          <p:cNvSpPr/>
          <p:nvPr/>
        </p:nvSpPr>
        <p:spPr>
          <a:xfrm>
            <a:off x="8112094" y="1162470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7ABA80-F3E1-D625-147E-9AB65C74671C}"/>
              </a:ext>
            </a:extLst>
          </p:cNvPr>
          <p:cNvSpPr/>
          <p:nvPr/>
        </p:nvSpPr>
        <p:spPr>
          <a:xfrm>
            <a:off x="8112094" y="144022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85660DD-9894-5C90-02A4-3EBF4097B817}"/>
              </a:ext>
            </a:extLst>
          </p:cNvPr>
          <p:cNvSpPr/>
          <p:nvPr/>
        </p:nvSpPr>
        <p:spPr>
          <a:xfrm>
            <a:off x="8112094" y="1714766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74FEE1E-7BB6-84C9-ECBA-F93E168DD511}"/>
              </a:ext>
            </a:extLst>
          </p:cNvPr>
          <p:cNvSpPr/>
          <p:nvPr/>
        </p:nvSpPr>
        <p:spPr>
          <a:xfrm>
            <a:off x="7504620" y="157486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3DBB5DF-C726-7652-AA1F-E43B23680162}"/>
              </a:ext>
            </a:extLst>
          </p:cNvPr>
          <p:cNvSpPr/>
          <p:nvPr/>
        </p:nvSpPr>
        <p:spPr>
          <a:xfrm>
            <a:off x="8704206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38D8347-8384-4F2F-F2B4-8B27408CFCA6}"/>
              </a:ext>
            </a:extLst>
          </p:cNvPr>
          <p:cNvCxnSpPr>
            <a:cxnSpLocks/>
          </p:cNvCxnSpPr>
          <p:nvPr/>
        </p:nvCxnSpPr>
        <p:spPr>
          <a:xfrm flipV="1">
            <a:off x="7663971" y="957122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10BD451-7213-CA87-96A9-89539749EA9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663971" y="1263654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2098039-9E58-0E8C-5EE4-A78C7764549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663971" y="1541411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9A2A2C3-B072-D5D3-4F01-5F77351DED4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663971" y="1682388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AF3C763-C004-964C-3A9C-9D57956696A7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684502" y="1676049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82F5899-7AD5-2BB2-AB6E-11345A3B4A23}"/>
              </a:ext>
            </a:extLst>
          </p:cNvPr>
          <p:cNvSpPr txBox="1"/>
          <p:nvPr/>
        </p:nvSpPr>
        <p:spPr>
          <a:xfrm rot="5400000">
            <a:off x="7897049" y="2120964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11A1CB8-0E93-E76F-034E-333789448872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8291976" y="989115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C12B29A-B431-2A7F-124F-CBC8F0E5E5F4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8291976" y="1263654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C85CABF-E111-FDB2-2644-EE6B43E6D9CC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>
            <a:off x="8291976" y="1541411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09749A9-2777-B532-91B3-2285649526EC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8291976" y="1687162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2DDD58B-46AE-1395-6911-D7FC1F018BD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8325704" y="1687162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B6990A34-9106-E99C-0B21-AB6168B377E7}"/>
              </a:ext>
            </a:extLst>
          </p:cNvPr>
          <p:cNvSpPr/>
          <p:nvPr/>
        </p:nvSpPr>
        <p:spPr>
          <a:xfrm>
            <a:off x="10891278" y="144022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6CCF25C-9AFA-D75A-930E-BF780B35C0FF}"/>
              </a:ext>
            </a:extLst>
          </p:cNvPr>
          <p:cNvSpPr/>
          <p:nvPr/>
        </p:nvSpPr>
        <p:spPr>
          <a:xfrm>
            <a:off x="10891278" y="1714766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BAB1EC6-9790-2157-A596-403D81640835}"/>
              </a:ext>
            </a:extLst>
          </p:cNvPr>
          <p:cNvSpPr/>
          <p:nvPr/>
        </p:nvSpPr>
        <p:spPr>
          <a:xfrm>
            <a:off x="10263273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2285851-E6BE-2AA8-A7E3-66240DC307B2}"/>
              </a:ext>
            </a:extLst>
          </p:cNvPr>
          <p:cNvSpPr/>
          <p:nvPr/>
        </p:nvSpPr>
        <p:spPr>
          <a:xfrm>
            <a:off x="11483390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1D078D8-BB04-7C29-43CE-1A3C11CD9F6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0443155" y="1541411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E22DA21-7856-37FA-003C-813D284CD27F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0443155" y="1682388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6DC00F0-7B85-B312-F97C-AB3DDC3C4F41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11071160" y="1541411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A7ED657-201F-C3C1-51A1-5F203A72F138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1071160" y="1687162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箭头: 右 34">
            <a:extLst>
              <a:ext uri="{FF2B5EF4-FFF2-40B4-BE49-F238E27FC236}">
                <a16:creationId xmlns:a16="http://schemas.microsoft.com/office/drawing/2014/main" id="{E2B48E57-59E3-F8DE-E0B5-1542088F659B}"/>
              </a:ext>
            </a:extLst>
          </p:cNvPr>
          <p:cNvSpPr/>
          <p:nvPr/>
        </p:nvSpPr>
        <p:spPr>
          <a:xfrm>
            <a:off x="9048980" y="1642594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FB66A07-36E6-A5B0-8FF7-2AFFF015A8D9}"/>
              </a:ext>
            </a:extLst>
          </p:cNvPr>
          <p:cNvSpPr txBox="1"/>
          <p:nvPr/>
        </p:nvSpPr>
        <p:spPr>
          <a:xfrm>
            <a:off x="7810187" y="2581320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A435A8A-9107-7D84-C0AC-682129F50B03}"/>
              </a:ext>
            </a:extLst>
          </p:cNvPr>
          <p:cNvSpPr txBox="1"/>
          <p:nvPr/>
        </p:nvSpPr>
        <p:spPr>
          <a:xfrm>
            <a:off x="10500481" y="2581320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B2460E4-6387-3EAE-7F34-8B4A59BA617F}"/>
              </a:ext>
            </a:extLst>
          </p:cNvPr>
          <p:cNvSpPr txBox="1"/>
          <p:nvPr/>
        </p:nvSpPr>
        <p:spPr>
          <a:xfrm>
            <a:off x="7388909" y="3240972"/>
            <a:ext cx="477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CASE: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6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samples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A08F2B8-6291-7926-4E48-316936F86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672" y="4008597"/>
            <a:ext cx="3732976" cy="219401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B6C5D6F-A90C-9570-C1B6-3763CAC3C30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1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Feature of the quasi-determined regime</a:t>
            </a:r>
            <a:endParaRPr lang="zh-CN" altLang="en-US" sz="2800" dirty="0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B4A5C981-125D-483B-A01D-3BA8D77F6AC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640" y="3862517"/>
            <a:ext cx="8370888" cy="23082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Success of recovery depends on initialization;</a:t>
            </a:r>
          </a:p>
          <a:p>
            <a:r>
              <a:rPr lang="en-US" altLang="zh-CN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Increasing data size beyond model rank enhances tolerance on data size.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B2DCD1-7F0C-4DCA-816B-2B72CF82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05" y="1190790"/>
            <a:ext cx="8287789" cy="2657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7248C5-A343-5654-8784-463B3016FBCD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322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CE947-9AF4-94ED-72A0-2447F6F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Rank stratification for fully-connected NNs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B57252-7494-B08C-EE25-BE01F403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42525"/>
            <a:ext cx="10500360" cy="4471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1DA3B9-F922-C102-65F7-980602260B23}"/>
              </a:ext>
            </a:extLst>
          </p:cNvPr>
          <p:cNvSpPr txBox="1"/>
          <p:nvPr/>
        </p:nvSpPr>
        <p:spPr>
          <a:xfrm>
            <a:off x="0" y="53949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/>
                </a:solidFill>
              </a:rPr>
              <a:t>Rank independent of width, free expressiveness property.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E61158-9B9B-83F3-84C8-259B3A4DFC7F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317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Condensed neurons has same tangent space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2C2AA-3AA8-A20B-F00D-B66ECB82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677"/>
            <a:ext cx="12192000" cy="4622126"/>
          </a:xfrm>
          <a:prstGeom prst="rect">
            <a:avLst/>
          </a:prstGeom>
        </p:spPr>
      </p:pic>
      <p:sp>
        <p:nvSpPr>
          <p:cNvPr id="4" name="箭头: 上弧形 3">
            <a:extLst>
              <a:ext uri="{FF2B5EF4-FFF2-40B4-BE49-F238E27FC236}">
                <a16:creationId xmlns:a16="http://schemas.microsoft.com/office/drawing/2014/main" id="{6B03A400-F789-F9CA-17ED-D2264F8D5983}"/>
              </a:ext>
            </a:extLst>
          </p:cNvPr>
          <p:cNvSpPr/>
          <p:nvPr/>
        </p:nvSpPr>
        <p:spPr>
          <a:xfrm>
            <a:off x="6727372" y="1763448"/>
            <a:ext cx="3415392" cy="8980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6547F-970B-A57E-BFCF-6456397CA4C8}"/>
              </a:ext>
            </a:extLst>
          </p:cNvPr>
          <p:cNvSpPr txBox="1"/>
          <p:nvPr/>
        </p:nvSpPr>
        <p:spPr>
          <a:xfrm>
            <a:off x="7757434" y="1843151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Condense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箭头: 右弧形 5">
            <a:extLst>
              <a:ext uri="{FF2B5EF4-FFF2-40B4-BE49-F238E27FC236}">
                <a16:creationId xmlns:a16="http://schemas.microsoft.com/office/drawing/2014/main" id="{30890E2A-F21C-B516-3DC7-EEEB3D96980A}"/>
              </a:ext>
            </a:extLst>
          </p:cNvPr>
          <p:cNvSpPr/>
          <p:nvPr/>
        </p:nvSpPr>
        <p:spPr>
          <a:xfrm rot="5400000">
            <a:off x="8038029" y="3672159"/>
            <a:ext cx="794077" cy="30222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2F5E56-F793-AC7A-1051-EA2599CBF249}"/>
              </a:ext>
            </a:extLst>
          </p:cNvPr>
          <p:cNvSpPr txBox="1"/>
          <p:nvPr/>
        </p:nvSpPr>
        <p:spPr>
          <a:xfrm>
            <a:off x="8000457" y="4938476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Embedding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67554-0C61-FF8F-1A4C-160CCF8C7640}"/>
              </a:ext>
            </a:extLst>
          </p:cNvPr>
          <p:cNvSpPr/>
          <p:nvPr/>
        </p:nvSpPr>
        <p:spPr>
          <a:xfrm>
            <a:off x="9034214" y="5627023"/>
            <a:ext cx="2778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Luo#, Xu#, Ma, Zhang*, JMLR, 2021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EE92A3-B59B-F3BC-9597-B7D754B79DF0}"/>
              </a:ext>
            </a:extLst>
          </p:cNvPr>
          <p:cNvSpPr txBox="1"/>
          <p:nvPr/>
        </p:nvSpPr>
        <p:spPr>
          <a:xfrm>
            <a:off x="131800" y="978263"/>
            <a:ext cx="389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Initial: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 different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2BBA-908C-CF94-C49B-AAA7BFFCEC01}"/>
              </a:ext>
            </a:extLst>
          </p:cNvPr>
          <p:cNvSpPr txBox="1"/>
          <p:nvPr/>
        </p:nvSpPr>
        <p:spPr>
          <a:xfrm>
            <a:off x="4526551" y="978263"/>
            <a:ext cx="41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After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training: Clustered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FCEE4-28B1-5C51-4B63-1BF834EDD303}"/>
              </a:ext>
            </a:extLst>
          </p:cNvPr>
          <p:cNvSpPr txBox="1"/>
          <p:nvPr/>
        </p:nvSpPr>
        <p:spPr>
          <a:xfrm>
            <a:off x="8983579" y="977777"/>
            <a:ext cx="29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Effective small net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263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BBC33B-8106-A12C-401A-21AF62C1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Which is the better way to increase complexity?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2DAB1-C13C-AFCE-2209-D18466F5B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8643" r="55912" b="27024"/>
          <a:stretch/>
        </p:blipFill>
        <p:spPr>
          <a:xfrm>
            <a:off x="5059360" y="1152966"/>
            <a:ext cx="2518970" cy="1700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CCE5A9-A051-1024-7E8B-E9EF5AC14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t="56441" r="1"/>
          <a:stretch/>
        </p:blipFill>
        <p:spPr>
          <a:xfrm>
            <a:off x="8398390" y="3279535"/>
            <a:ext cx="2600733" cy="169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8F7C0A-B5D6-3F41-B846-87C3AF8E68F4}"/>
                  </a:ext>
                </a:extLst>
              </p:cNvPr>
              <p:cNvSpPr txBox="1"/>
              <p:nvPr/>
            </p:nvSpPr>
            <p:spPr>
              <a:xfrm>
                <a:off x="3826390" y="1587806"/>
                <a:ext cx="4572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zh-CN" alt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8F7C0A-B5D6-3F41-B846-87C3AF8E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390" y="1587806"/>
                <a:ext cx="45720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544C044-D415-CE8D-7652-BCFE9CFB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 b="55667"/>
          <a:stretch/>
        </p:blipFill>
        <p:spPr>
          <a:xfrm>
            <a:off x="5143025" y="3393289"/>
            <a:ext cx="2476697" cy="1639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A70544-7672-2287-A3CE-E0FE716EB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8643" r="55912" b="27024"/>
          <a:stretch/>
        </p:blipFill>
        <p:spPr>
          <a:xfrm>
            <a:off x="2017000" y="3339207"/>
            <a:ext cx="2418378" cy="1632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A296FD-992E-5C02-23B5-6DD887FC9E39}"/>
              </a:ext>
            </a:extLst>
          </p:cNvPr>
          <p:cNvSpPr txBox="1"/>
          <p:nvPr/>
        </p:nvSpPr>
        <p:spPr>
          <a:xfrm>
            <a:off x="4516215" y="3628478"/>
            <a:ext cx="77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EB5A3B-C390-BBD1-8105-8BB8970EE8CE}"/>
              </a:ext>
            </a:extLst>
          </p:cNvPr>
          <p:cNvSpPr txBox="1"/>
          <p:nvPr/>
        </p:nvSpPr>
        <p:spPr>
          <a:xfrm>
            <a:off x="2863054" y="5033218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B0E40B-B7C5-BE30-FEAB-51851A13D10D}"/>
              </a:ext>
            </a:extLst>
          </p:cNvPr>
          <p:cNvSpPr txBox="1"/>
          <p:nvPr/>
        </p:nvSpPr>
        <p:spPr>
          <a:xfrm>
            <a:off x="6093250" y="5033217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A118AC-D277-AFE6-5243-A9F63E79A3DA}"/>
              </a:ext>
            </a:extLst>
          </p:cNvPr>
          <p:cNvSpPr txBox="1"/>
          <p:nvPr/>
        </p:nvSpPr>
        <p:spPr>
          <a:xfrm>
            <a:off x="9522055" y="5033216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85E4D4-999E-2170-A09E-5CEDF40AFAAD}"/>
              </a:ext>
            </a:extLst>
          </p:cNvPr>
          <p:cNvSpPr txBox="1"/>
          <p:nvPr/>
        </p:nvSpPr>
        <p:spPr>
          <a:xfrm>
            <a:off x="7672630" y="3628478"/>
            <a:ext cx="77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DFD6B-4A43-5D9C-5A20-E5F456B3785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458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6D0F2-8344-FD62-D057-03609D2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Which is the better way to increase complexity?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4DBBAD-63AD-01FB-F1B2-CD3ED070F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11"/>
          <a:stretch/>
        </p:blipFill>
        <p:spPr>
          <a:xfrm>
            <a:off x="317498" y="969634"/>
            <a:ext cx="3110182" cy="4539699"/>
          </a:xfrm>
          <a:prstGeom prst="rect">
            <a:avLst/>
          </a:prstGeom>
        </p:spPr>
      </p:pic>
      <p:sp>
        <p:nvSpPr>
          <p:cNvPr id="4" name="箭头: 上 3">
            <a:extLst>
              <a:ext uri="{FF2B5EF4-FFF2-40B4-BE49-F238E27FC236}">
                <a16:creationId xmlns:a16="http://schemas.microsoft.com/office/drawing/2014/main" id="{90531DDF-6B95-AE1F-0CF1-35B359C5E20E}"/>
              </a:ext>
            </a:extLst>
          </p:cNvPr>
          <p:cNvSpPr/>
          <p:nvPr/>
        </p:nvSpPr>
        <p:spPr>
          <a:xfrm rot="3890285">
            <a:off x="4476116" y="1490531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DE160-8BFE-DF2F-DE7E-03D4C7A00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/>
          <a:stretch/>
        </p:blipFill>
        <p:spPr>
          <a:xfrm>
            <a:off x="5658990" y="1073908"/>
            <a:ext cx="3039452" cy="4539699"/>
          </a:xfrm>
          <a:prstGeom prst="rect">
            <a:avLst/>
          </a:prstGeom>
        </p:spPr>
      </p:pic>
      <p:sp>
        <p:nvSpPr>
          <p:cNvPr id="6" name="箭头: 上 5">
            <a:extLst>
              <a:ext uri="{FF2B5EF4-FFF2-40B4-BE49-F238E27FC236}">
                <a16:creationId xmlns:a16="http://schemas.microsoft.com/office/drawing/2014/main" id="{49F7FA90-4E6B-FBDA-C00B-C596BDEA9D25}"/>
              </a:ext>
            </a:extLst>
          </p:cNvPr>
          <p:cNvSpPr/>
          <p:nvPr/>
        </p:nvSpPr>
        <p:spPr>
          <a:xfrm rot="6599169">
            <a:off x="4500100" y="3322672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AE13ED-C121-23C9-3A23-9893A31523D4}"/>
              </a:ext>
            </a:extLst>
          </p:cNvPr>
          <p:cNvSpPr txBox="1"/>
          <p:nvPr/>
        </p:nvSpPr>
        <p:spPr>
          <a:xfrm>
            <a:off x="4184575" y="3066822"/>
            <a:ext cx="82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766078-9929-FB52-C5C4-EB51CB1FDF35}"/>
              </a:ext>
            </a:extLst>
          </p:cNvPr>
          <p:cNvSpPr txBox="1"/>
          <p:nvPr/>
        </p:nvSpPr>
        <p:spPr>
          <a:xfrm>
            <a:off x="1592581" y="4383823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80E4FD-49AF-18A6-3E15-13DA28FED500}"/>
              </a:ext>
            </a:extLst>
          </p:cNvPr>
          <p:cNvSpPr txBox="1"/>
          <p:nvPr/>
        </p:nvSpPr>
        <p:spPr>
          <a:xfrm>
            <a:off x="7021376" y="3066821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0C3F88-3A92-C5D9-8EE9-A5EE36FE9994}"/>
              </a:ext>
            </a:extLst>
          </p:cNvPr>
          <p:cNvSpPr txBox="1"/>
          <p:nvPr/>
        </p:nvSpPr>
        <p:spPr>
          <a:xfrm>
            <a:off x="6990020" y="5613606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689907-FD42-3811-0631-5D2122896A64}"/>
              </a:ext>
            </a:extLst>
          </p:cNvPr>
          <p:cNvSpPr txBox="1"/>
          <p:nvPr/>
        </p:nvSpPr>
        <p:spPr>
          <a:xfrm rot="20189475">
            <a:off x="2631411" y="1682374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costly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C82F01-374A-1FE2-DFD0-F9C4A6694D18}"/>
              </a:ext>
            </a:extLst>
          </p:cNvPr>
          <p:cNvSpPr txBox="1"/>
          <p:nvPr/>
        </p:nvSpPr>
        <p:spPr>
          <a:xfrm rot="1078866">
            <a:off x="2788914" y="4642581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free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F6236890-BD02-1956-E0D5-0B74AD74F37E}"/>
              </a:ext>
            </a:extLst>
          </p:cNvPr>
          <p:cNvSpPr/>
          <p:nvPr/>
        </p:nvSpPr>
        <p:spPr>
          <a:xfrm rot="3890285">
            <a:off x="4476117" y="1490531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5E871B-EC5E-6195-8AEC-F8C5F493E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/>
          <a:stretch/>
        </p:blipFill>
        <p:spPr>
          <a:xfrm>
            <a:off x="5658991" y="1073908"/>
            <a:ext cx="3039452" cy="4539699"/>
          </a:xfrm>
          <a:prstGeom prst="rect">
            <a:avLst/>
          </a:prstGeom>
        </p:spPr>
      </p:pic>
      <p:sp>
        <p:nvSpPr>
          <p:cNvPr id="15" name="箭头: 上 14">
            <a:extLst>
              <a:ext uri="{FF2B5EF4-FFF2-40B4-BE49-F238E27FC236}">
                <a16:creationId xmlns:a16="http://schemas.microsoft.com/office/drawing/2014/main" id="{5EE2D07C-380D-36FA-E654-292EF4519F70}"/>
              </a:ext>
            </a:extLst>
          </p:cNvPr>
          <p:cNvSpPr/>
          <p:nvPr/>
        </p:nvSpPr>
        <p:spPr>
          <a:xfrm rot="6599169">
            <a:off x="4500101" y="3322672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154FAA-1DE4-4715-A097-DC6C99184B56}"/>
              </a:ext>
            </a:extLst>
          </p:cNvPr>
          <p:cNvSpPr txBox="1"/>
          <p:nvPr/>
        </p:nvSpPr>
        <p:spPr>
          <a:xfrm>
            <a:off x="4184576" y="3066822"/>
            <a:ext cx="82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4C457E-A258-22BB-98E9-156CFCF44572}"/>
              </a:ext>
            </a:extLst>
          </p:cNvPr>
          <p:cNvSpPr txBox="1"/>
          <p:nvPr/>
        </p:nvSpPr>
        <p:spPr>
          <a:xfrm>
            <a:off x="1592582" y="4383823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2E8FEE-AB4C-7F74-790A-183DB5675F00}"/>
              </a:ext>
            </a:extLst>
          </p:cNvPr>
          <p:cNvSpPr txBox="1"/>
          <p:nvPr/>
        </p:nvSpPr>
        <p:spPr>
          <a:xfrm>
            <a:off x="7021377" y="3066821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50CC31-25B8-4705-4B11-D8C17557452C}"/>
              </a:ext>
            </a:extLst>
          </p:cNvPr>
          <p:cNvSpPr txBox="1"/>
          <p:nvPr/>
        </p:nvSpPr>
        <p:spPr>
          <a:xfrm>
            <a:off x="6990021" y="5613606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4F0108-E409-A37D-C701-B9D37F4B0928}"/>
              </a:ext>
            </a:extLst>
          </p:cNvPr>
          <p:cNvSpPr txBox="1"/>
          <p:nvPr/>
        </p:nvSpPr>
        <p:spPr>
          <a:xfrm rot="20189475">
            <a:off x="2631412" y="1682374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costly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A97DA8-762C-BC7D-0FF8-A8445F0FED60}"/>
              </a:ext>
            </a:extLst>
          </p:cNvPr>
          <p:cNvSpPr txBox="1"/>
          <p:nvPr/>
        </p:nvSpPr>
        <p:spPr>
          <a:xfrm rot="1078866">
            <a:off x="2788915" y="4642581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free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BA9FE1-7A4C-65FB-DB00-C53343C697FE}"/>
              </a:ext>
            </a:extLst>
          </p:cNvPr>
          <p:cNvSpPr txBox="1"/>
          <p:nvPr/>
        </p:nvSpPr>
        <p:spPr>
          <a:xfrm>
            <a:off x="9608695" y="1798820"/>
            <a:ext cx="2323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Each connection increases local dim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3D996B4-E394-227D-173B-AFD1CE56E1F5}"/>
              </a:ext>
            </a:extLst>
          </p:cNvPr>
          <p:cNvSpPr txBox="1"/>
          <p:nvPr/>
        </p:nvSpPr>
        <p:spPr>
          <a:xfrm>
            <a:off x="9608695" y="4362139"/>
            <a:ext cx="232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Condensation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 does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increases local dim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706EA8-24F3-9A3A-D5AB-6DA47FFE35D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2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/>
      <p:bldP spid="1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70CBD-EDD6-238B-F6C7-06009405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FNN needs more data than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C7115-F832-2DD6-CE3A-C383DE552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0" dirty="0">
                <a:latin typeface="NimbusRomNo9L-Regu"/>
              </a:rPr>
              <a:t>Target: a two-layer width-k tanh-CNN with kernel size 3*3 and stride 1</a:t>
            </a:r>
          </a:p>
          <a:p>
            <a:r>
              <a:rPr lang="en-US" altLang="zh-CN" sz="2800" b="0" dirty="0">
                <a:latin typeface="NimbusRomNo9L-Regu"/>
              </a:rPr>
              <a:t>in an m-kernel CNN: model rank = 685k</a:t>
            </a:r>
          </a:p>
          <a:p>
            <a:r>
              <a:rPr lang="en-US" altLang="zh-CN" sz="2800" b="0" dirty="0">
                <a:latin typeface="NimbusRomNo9L-Regu"/>
              </a:rPr>
              <a:t>in a width-26m fully-connected NN: model rank = 530660k</a:t>
            </a:r>
          </a:p>
          <a:p>
            <a:r>
              <a:rPr lang="en-US" altLang="zh-CN" sz="2800" b="0" dirty="0">
                <a:latin typeface="NimbusRomNo9L-Regu"/>
              </a:rPr>
              <a:t>To recover target: </a:t>
            </a:r>
          </a:p>
          <a:p>
            <a:pPr marL="0" indent="0" algn="ctr">
              <a:buNone/>
            </a:pPr>
            <a:r>
              <a:rPr lang="en-US" altLang="zh-CN" sz="3600" b="0" dirty="0">
                <a:latin typeface="NimbusRomNo9L-Regu"/>
              </a:rPr>
              <a:t>FNN needs data 1000 times more than CNN</a:t>
            </a:r>
          </a:p>
          <a:p>
            <a:pPr marL="0" indent="0" algn="ctr">
              <a:buNone/>
            </a:pPr>
            <a:r>
              <a:rPr kumimoji="1" lang="en-US" altLang="zh-CN" sz="2800" dirty="0"/>
              <a:t>Based Linear Stability Hypothesis</a:t>
            </a:r>
            <a:endParaRPr lang="zh-CN" altLang="en-US" sz="3600" b="0" dirty="0">
              <a:latin typeface="NimbusRomNo9L-Regu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6A045B-29B8-714C-6E9B-4416B85749E5}"/>
              </a:ext>
            </a:extLst>
          </p:cNvPr>
          <p:cNvSpPr txBox="1"/>
          <p:nvPr/>
        </p:nvSpPr>
        <p:spPr>
          <a:xfrm>
            <a:off x="1188478" y="5353626"/>
            <a:ext cx="1062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tx2"/>
                </a:solidFill>
              </a:rPr>
              <a:t>Key reason: zero weight in FNN has a non-zero tangent space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454695-1DAF-66EB-0B8B-A5F2FBDF4D1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54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A264D-D4F3-C9FA-78C5-6C96ACD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Target function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BA2E13-FA6D-3FFB-C59B-99219F67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86" y="1044966"/>
            <a:ext cx="5606143" cy="5884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873411-D4EF-8FEB-9638-9BDE7197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80" y="2264015"/>
            <a:ext cx="4457699" cy="9670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40AF17-FA4A-FB54-E939-8A6A4A4D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29" y="2471571"/>
            <a:ext cx="2632529" cy="5519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ADB0B2-C2BE-3BEF-9EF6-8FDB9A293686}"/>
              </a:ext>
            </a:extLst>
          </p:cNvPr>
          <p:cNvSpPr txBox="1"/>
          <p:nvPr/>
        </p:nvSpPr>
        <p:spPr>
          <a:xfrm>
            <a:off x="2701474" y="3814626"/>
            <a:ext cx="5214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：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CNN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weight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CNN with weight sharing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1D0525-BBCF-1400-9575-3437D2B5847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987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328DB-FE8C-9BBD-6A49-67C7008E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needs more data than</a:t>
            </a:r>
            <a:r>
              <a:rPr lang="zh-CN" altLang="en-US" dirty="0"/>
              <a:t> </a:t>
            </a:r>
            <a:r>
              <a:rPr lang="en-US" altLang="zh-CN" dirty="0"/>
              <a:t>FNN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81532-368C-4FC7-D56B-15F62841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47341"/>
            <a:ext cx="7772400" cy="51633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FC0AFA-9E44-EE8F-78BD-DE4656859DDB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Yaoyu Zhang*,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Zhongwang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Leyang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Zhang,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Zhiwei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Bai, Tao Luo, 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Zhi-Qin John Xu*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Optimistic Estimate Uncovers the Potential of Nonlinear Models,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689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DC749-78DA-A779-73D6-A9BDE0AC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Attempt to answer important problems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82E5130-85B5-BDCB-933C-A2720FCFC45A}"/>
                  </a:ext>
                </a:extLst>
              </p:cNvPr>
              <p:cNvSpPr/>
              <p:nvPr/>
            </p:nvSpPr>
            <p:spPr>
              <a:xfrm>
                <a:off x="1008058" y="1227843"/>
                <a:ext cx="10721746" cy="4085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Models capable of fitting at overparameterization: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nonlinear models with non-constant optimistic sample sizes. 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Effective size of parameters of a nonlinear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𝑹</m:t>
                        </m:r>
                      </m:e>
                      <m:sub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𝒇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∈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ℱ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Implicit bias of a nonlinear model: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towards an interpolation with a lower optimistic sample size.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Advantage of NN models: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free expressiveness in width.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Superiority of the local connection in CNNs: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costly expressiveness in connection.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82E5130-85B5-BDCB-933C-A2720FCFC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58" y="1227843"/>
                <a:ext cx="10721746" cy="4085542"/>
              </a:xfrm>
              <a:prstGeom prst="rect">
                <a:avLst/>
              </a:prstGeom>
              <a:blipFill>
                <a:blip r:embed="rId2"/>
                <a:stretch>
                  <a:fillRect l="-1023" t="-1192" r="-57" b="-2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78C519F-1627-C7A3-5C3C-E24CC7524FED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58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generalization puzzle arises in deep learning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8028878" y="5916394"/>
            <a:ext cx="416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Breiman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 1995, 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6633372" y="2665117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F4145A7-8517-E8EC-419D-96A3EC8A641A}"/>
              </a:ext>
            </a:extLst>
          </p:cNvPr>
          <p:cNvSpPr txBox="1">
            <a:spLocks/>
          </p:cNvSpPr>
          <p:nvPr/>
        </p:nvSpPr>
        <p:spPr>
          <a:xfrm>
            <a:off x="2126313" y="5407759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This trouble ignores deep learning?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9859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49244-F0B8-C39A-092A-6BFA0AB5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07" y="1705123"/>
            <a:ext cx="11429516" cy="2168929"/>
          </a:xfrm>
        </p:spPr>
        <p:txBody>
          <a:bodyPr/>
          <a:lstStyle/>
          <a:p>
            <a:pPr algn="ctr"/>
            <a:r>
              <a:rPr lang="en-US" altLang="zh-CN" dirty="0"/>
              <a:t>How to achieve optimistic estimation?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One example: why condensation happens?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665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36FC6-B177-9145-147B-F5A966A3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112710-F0A5-083F-ADB6-712FD195F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最差估计：传统复杂度分析</a:t>
            </a:r>
            <a:endParaRPr lang="en-US" altLang="zh-CN" dirty="0"/>
          </a:p>
          <a:p>
            <a:r>
              <a:rPr lang="zh-CN" altLang="en-US" dirty="0"/>
              <a:t>凝聚神经网络所需样本</a:t>
            </a:r>
            <a:r>
              <a:rPr lang="en-US" altLang="zh-CN" dirty="0"/>
              <a:t>&lt;&lt;</a:t>
            </a:r>
            <a:r>
              <a:rPr lang="zh-CN" altLang="en-US" dirty="0"/>
              <a:t>最差估计</a:t>
            </a:r>
            <a:endParaRPr lang="en-US" altLang="zh-CN" dirty="0"/>
          </a:p>
          <a:p>
            <a:r>
              <a:rPr lang="zh-CN" altLang="en-US" dirty="0"/>
              <a:t>乐观估计：在全局最小点附近</a:t>
            </a:r>
            <a:endParaRPr lang="en-US" altLang="zh-CN" dirty="0"/>
          </a:p>
          <a:p>
            <a:r>
              <a:rPr lang="zh-CN" altLang="en-US" dirty="0"/>
              <a:t>调参可以逼近乐观估计</a:t>
            </a:r>
            <a:endParaRPr lang="en-US" altLang="zh-CN" dirty="0"/>
          </a:p>
          <a:p>
            <a:r>
              <a:rPr lang="zh-CN" altLang="en-US" dirty="0"/>
              <a:t>凝聚现象可以增加表达能力，但不使乐观估计的样本数增加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23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48C20-6A97-5B08-FCDA-4D7DB47B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Long-standing problems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D2071-F9D7-5337-AED1-5802B1AA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975"/>
            <a:ext cx="12192000" cy="19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E99D5-F6E2-ECB3-4485-1BAFBAC7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7AA55-16D2-A173-3255-3E4A87823EDB}"/>
              </a:ext>
            </a:extLst>
          </p:cNvPr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4A752-7722-CC7B-3D46-3C1328216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096"/>
            <a:ext cx="12192000" cy="12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5D89FA-1AF8-4120-B9C5-B6D0A593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56" y="1730023"/>
            <a:ext cx="8088704" cy="45522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AAE410-6536-4F48-AA58-B1ED78AAB227}"/>
              </a:ext>
            </a:extLst>
          </p:cNvPr>
          <p:cNvSpPr txBox="1"/>
          <p:nvPr/>
        </p:nvSpPr>
        <p:spPr>
          <a:xfrm>
            <a:off x="8352660" y="6376351"/>
            <a:ext cx="255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From LeCun’s talk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7FA97441-0BFB-4E94-B3B5-9A1E7EB9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4" y="976314"/>
            <a:ext cx="8372475" cy="573087"/>
          </a:xfrm>
        </p:spPr>
        <p:txBody>
          <a:bodyPr/>
          <a:lstStyle/>
          <a:p>
            <a:r>
              <a:rPr lang="en-US" altLang="zh-CN" dirty="0"/>
              <a:t>The “cloud” obscures deep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16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C3D03-4ADD-AB20-4BE1-853BA684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Linux Libertine"/>
              </a:rPr>
              <a:t>Rademacher complexity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8626C5-DA6D-9384-A85F-054608F4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510"/>
            <a:ext cx="12192000" cy="24769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0C9747-9051-65C0-1B65-3653361C4333}"/>
              </a:ext>
            </a:extLst>
          </p:cNvPr>
          <p:cNvSpPr txBox="1"/>
          <p:nvPr/>
        </p:nvSpPr>
        <p:spPr>
          <a:xfrm>
            <a:off x="0" y="48920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Worst case estimation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76898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B3109-3886-6F2B-2499-22781662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same model can be good or be bad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97967B-E234-2625-7FEB-4C0C34E0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86" y="1774574"/>
            <a:ext cx="8365748" cy="4022745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F9F363C9-4A6E-8486-7F81-A35F3F3B56EB}"/>
              </a:ext>
            </a:extLst>
          </p:cNvPr>
          <p:cNvSpPr/>
          <p:nvPr/>
        </p:nvSpPr>
        <p:spPr>
          <a:xfrm>
            <a:off x="6243320" y="1635760"/>
            <a:ext cx="3949194" cy="34290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C954B0-2EC3-AF50-3CFA-5CA17730FD0A}"/>
              </a:ext>
            </a:extLst>
          </p:cNvPr>
          <p:cNvSpPr txBox="1"/>
          <p:nvPr/>
        </p:nvSpPr>
        <p:spPr>
          <a:xfrm>
            <a:off x="10444480" y="2423160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Bad case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37538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3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51393</TotalTime>
  <Words>2289</Words>
  <Application>Microsoft Office PowerPoint</Application>
  <PresentationFormat>宽屏</PresentationFormat>
  <Paragraphs>295</Paragraphs>
  <Slides>51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51</vt:i4>
      </vt:variant>
    </vt:vector>
  </HeadingPairs>
  <TitlesOfParts>
    <vt:vector size="68" baseType="lpstr">
      <vt:lpstr>Linux Libertine</vt:lpstr>
      <vt:lpstr>NimbusRomNo9L-Medi</vt:lpstr>
      <vt:lpstr>NimbusRomNo9L-Regu</vt:lpstr>
      <vt:lpstr>NimbusRomNo9L-ReguItal</vt:lpstr>
      <vt:lpstr>等线</vt:lpstr>
      <vt:lpstr>等线 Light</vt:lpstr>
      <vt:lpstr>黑体</vt:lpstr>
      <vt:lpstr>微软雅黑</vt:lpstr>
      <vt:lpstr>Arial</vt:lpstr>
      <vt:lpstr>Book Antiqua</vt:lpstr>
      <vt:lpstr>Calibri</vt:lpstr>
      <vt:lpstr>Cambria Math</vt:lpstr>
      <vt:lpstr>Georgia</vt:lpstr>
      <vt:lpstr>Times New Roman</vt:lpstr>
      <vt:lpstr>1_自定义设计方案</vt:lpstr>
      <vt:lpstr>2016-VI主题</vt:lpstr>
      <vt:lpstr>Office 主题​​</vt:lpstr>
      <vt:lpstr>乐观估计</vt:lpstr>
      <vt:lpstr>传统的最差估计</vt:lpstr>
      <vt:lpstr>神经网络越来越大</vt:lpstr>
      <vt:lpstr>Start from traditional generalization gap</vt:lpstr>
      <vt:lpstr>A generalization puzzle arises in deep learning</vt:lpstr>
      <vt:lpstr>Long-standing problems</vt:lpstr>
      <vt:lpstr>The “cloud” obscures deep learning</vt:lpstr>
      <vt:lpstr>Rademacher complexity</vt:lpstr>
      <vt:lpstr>A same model can be good or be bad</vt:lpstr>
      <vt:lpstr>It is right! But not useful in practice!</vt:lpstr>
      <vt:lpstr>实验启发的乐观估计</vt:lpstr>
      <vt:lpstr>Old problem: sample size for exact recovery</vt:lpstr>
      <vt:lpstr>A generalization puzzle arises in deep learning</vt:lpstr>
      <vt:lpstr>A generalization puzzle arises in deep learning</vt:lpstr>
      <vt:lpstr>Few effective neurons</vt:lpstr>
      <vt:lpstr>Guess: how many samples needed?</vt:lpstr>
      <vt:lpstr>Condensation </vt:lpstr>
      <vt:lpstr>Data size depends on hyper-parameters</vt:lpstr>
      <vt:lpstr>Rethinking: Generalization, sample, parameter</vt:lpstr>
      <vt:lpstr>全局最小点局部的乐观估计</vt:lpstr>
      <vt:lpstr>Condensation  Overparameterization is not an issue!</vt:lpstr>
      <vt:lpstr>If Neural Network is too complex!</vt:lpstr>
      <vt:lpstr>Linear regression</vt:lpstr>
      <vt:lpstr>Non-Linear regression</vt:lpstr>
      <vt:lpstr>Linear model for recovery</vt:lpstr>
      <vt:lpstr>For a LINEAR model</vt:lpstr>
      <vt:lpstr>For a NON-LINEAR model</vt:lpstr>
      <vt:lpstr>For a NON-LINEAR model</vt:lpstr>
      <vt:lpstr>For a NON-LINEAR model</vt:lpstr>
      <vt:lpstr>Sample size estimate through linearization</vt:lpstr>
      <vt:lpstr>Local effective degrees of freedom</vt:lpstr>
      <vt:lpstr>Model rank as “effective size of parameters”</vt:lpstr>
      <vt:lpstr>Rank depends on parameter for non-linear model</vt:lpstr>
      <vt:lpstr>Linear stability in local recovery </vt:lpstr>
      <vt:lpstr>Linear stability hypothesis: prefer linear stable point </vt:lpstr>
      <vt:lpstr>Rank stratification for matrix factorization</vt:lpstr>
      <vt:lpstr>Demonstration of linear stability hypothesis</vt:lpstr>
      <vt:lpstr>A new regime: Quasi-determined regime</vt:lpstr>
      <vt:lpstr>神经网络的乐观估计</vt:lpstr>
      <vt:lpstr>Optimistic sample size for f^∗</vt:lpstr>
      <vt:lpstr>Feature of the quasi-determined regime</vt:lpstr>
      <vt:lpstr>Rank stratification for fully-connected NNs</vt:lpstr>
      <vt:lpstr>Condensed neurons has same tangent space </vt:lpstr>
      <vt:lpstr>Which is the better way to increase complexity?</vt:lpstr>
      <vt:lpstr>Which is the better way to increase complexity?</vt:lpstr>
      <vt:lpstr>FNN needs more data than CNN</vt:lpstr>
      <vt:lpstr>Target function</vt:lpstr>
      <vt:lpstr>CNN needs more data than FNN</vt:lpstr>
      <vt:lpstr>Attempt to answer important problems</vt:lpstr>
      <vt:lpstr>How to achieve optimistic estimation?  One example: why condensation happens?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427</cp:revision>
  <dcterms:created xsi:type="dcterms:W3CDTF">2020-06-05T07:59:29Z</dcterms:created>
  <dcterms:modified xsi:type="dcterms:W3CDTF">2023-11-12T04:48:01Z</dcterms:modified>
</cp:coreProperties>
</file>